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Playfair Displ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4"/>
    <p:restoredTop sz="94659"/>
  </p:normalViewPr>
  <p:slideViewPr>
    <p:cSldViewPr snapToGrid="0">
      <p:cViewPr varScale="1">
        <p:scale>
          <a:sx n="142" d="100"/>
          <a:sy n="142" d="100"/>
        </p:scale>
        <p:origin x="4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cb7c0283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cb7c0283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cb7c02835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cb7c02835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cb7c0283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cb7c0283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cb7c0283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cb7c0283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cb7c0283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cb7c0283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b7c0283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cb7c02835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dbdb8d0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dbdb8d0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bdb8d0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bdb8d0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dbdb8d08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dbdb8d08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dbdb8d08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dbdb8d08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b13d80ad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b13d80ad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050b1aa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050b1aa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b13d80ad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b13d80ad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b5675237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b5675237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b5675237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b5675237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b13d80ad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b13d80ad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13d80ad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b13d80ad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b7c028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b7c028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dec776c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dec776c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 advClick="0" advTm="15000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4825" y="1059675"/>
            <a:ext cx="3739500" cy="17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Dentist is In...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18450" y="2677800"/>
            <a:ext cx="3437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Should I bring my Child to a Pediatric Dentist?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325" y="496400"/>
            <a:ext cx="4815951" cy="398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Autism Spectrum Disorder</a:t>
            </a:r>
            <a:endParaRPr sz="32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0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Expectations during the appointment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Shorter and during quieter times of the day</a:t>
            </a:r>
            <a:endParaRPr sz="1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May need sensitization appointment(s) if possible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Restraints may be needed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unable to complete treatment, may need oral conscious sedation, Nitrous oxide analgesia, IV/General Anesthesia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After the appointment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Review care plan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Regular oral hygiene help from caregivers important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900" y="1170125"/>
            <a:ext cx="366712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Cerebral Palsy</a:t>
            </a:r>
            <a:r>
              <a:rPr lang="en"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8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Oral Manifestations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Gastroesophageal reflux - erosion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Gingival overgrowth if taking certain seizure medications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Maxillary protrusion - may be prone to tooth trauma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Heavy plaque and calculus - periodontal issues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Dental caries may be present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Generalized tooth spacing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Tongue thrusting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Mouth breathing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Perioral sensitivity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Excessive gagging/ severe gag reflex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925" y="1372750"/>
            <a:ext cx="3286699" cy="2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Cerebral Palsy</a:t>
            </a:r>
            <a:r>
              <a:rPr lang="en"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2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219800" y="1052950"/>
            <a:ext cx="518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Preparation prior to dental visit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Medical history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Expectations during the appointment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Morning appointments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May do exam/treatment in wheelchair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Nitrous oxide sedation may reduce involuntary movements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Careful use of restraints to help immobilize if there is excessive movement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treatment is extensive, may consider  General Anesthesia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After the appointment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Review care plan - consider crowns, fixed bridgework contraindicated due to seizures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Regular oral hygiene help from caregivers important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Modified toothbrush may help with oral hygiene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frequent recalls 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304" y="1490400"/>
            <a:ext cx="3393000" cy="22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Down Syndrome (Trisomy 21)</a:t>
            </a:r>
            <a:endParaRPr sz="32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184275" y="1123525"/>
            <a:ext cx="527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●"/>
            </a:pPr>
            <a:r>
              <a:rPr lang="en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Oral Manifestations:</a:t>
            </a:r>
            <a:endParaRPr sz="17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Early onset severe periodontal disease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Lower incidence of dental caries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Delayed eruption of permanent teeth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Malocclusion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■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Anterior open bite 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Congenitally missing teeth or supernumerary teeth/malformed teeth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■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About 50% have missing or peg laterals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Hypoplasia of midfacial region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Attrition of dentition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Mouth breathing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Narrow, high arched palate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Large/fissured tongue</a:t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237" y="2316713"/>
            <a:ext cx="2781125" cy="1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 descr="Peg Lateral Incisors | American College of Prosthodontist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313" y="647450"/>
            <a:ext cx="1922300" cy="12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5811837" y="4141400"/>
            <a:ext cx="32679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Example of Periodontal disease and Anterior Open Bite</a:t>
            </a:r>
            <a:endParaRPr sz="1200"/>
          </a:p>
        </p:txBody>
      </p:sp>
      <p:sp>
        <p:nvSpPr>
          <p:cNvPr id="141" name="Google Shape;141;p25"/>
          <p:cNvSpPr txBox="1"/>
          <p:nvPr/>
        </p:nvSpPr>
        <p:spPr>
          <a:xfrm>
            <a:off x="6575975" y="1883650"/>
            <a:ext cx="20928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Example of Peg Laterals</a:t>
            </a:r>
            <a:endParaRPr sz="1200"/>
          </a:p>
        </p:txBody>
      </p:sp>
    </p:spTree>
  </p:cSld>
  <p:clrMapOvr>
    <a:masterClrMapping/>
  </p:clrMapOvr>
  <p:transition spd="med" advClick="0" advTm="1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Down Syndrome (Trisomy 21)</a:t>
            </a: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3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Many children with Down Syndrome can be treated in the dental office!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Preparation prior to dental visit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Medical history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Expectations during the appointment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Careful management of movements due to possible atlantoaxial instability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treatment is extensive, may consider  General Anesthesia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 the appointment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May benefit from consultation with periodontist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Regular oral hygiene help from caregivers important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Medical consultation likely needed for future appointments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Cardiac status, premedication, etc.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4">
            <a:alphaModFix/>
          </a:blip>
          <a:srcRect l="11557" r="8512"/>
          <a:stretch/>
        </p:blipFill>
        <p:spPr>
          <a:xfrm>
            <a:off x="5995125" y="1666450"/>
            <a:ext cx="2893900" cy="203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Strategies to improve oral health at home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Nutrition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Limit sugary foods/drinks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Avoid frequent snacking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Brush daily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Floss regularly (daily if possible)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Avoid sharing utensils, cups, etc to avoid transmitting bacteria causing dental disease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Personalized oral care plan updated at each dental visit!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300" y="1423576"/>
            <a:ext cx="3315025" cy="22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NYU Langone Dental Medicine Pediatric Program - Hawaii Site</a:t>
            </a: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601750"/>
            <a:ext cx="74349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year Hospital and Health-Center based program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Residents are trained in: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Foundations in pediatric dentistry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Behavioral and pharmacologic management of children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Conscious sedation and general anesthesia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Treating well children and those with special health care needs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Multi-Island rotations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Oahu, Big Island and Lanai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350" y="1438275"/>
            <a:ext cx="226695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Oahu </a:t>
            </a: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881700" cy="22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Waianae Coast Comprehensive Health Center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Comprehensive Dental Care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Oral Sedation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Shriner’s Hospital for Children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 general anesthesia treatment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Anesthesia training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775" y="787775"/>
            <a:ext cx="4824300" cy="178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0325" y="2571751"/>
            <a:ext cx="3997197" cy="208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466650" y="3261425"/>
            <a:ext cx="35718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WCCHC Dental Clinic: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86-260 Farrington Highway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Waianae, HI 96792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Phone: #808-697-3496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Big Island</a:t>
            </a: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704400" cy="3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West Hawaii Community Health Center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Keiki and Kealakehe locations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Comprehensive Care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48" y="3198025"/>
            <a:ext cx="4341550" cy="1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725" y="826538"/>
            <a:ext cx="5158927" cy="9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026725"/>
            <a:ext cx="4100226" cy="16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5161100" y="3674125"/>
            <a:ext cx="29220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WHCHC Keiki: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81-6627 Hawaii Belt Rd # 106, Kealakekua, HI 96750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Phone: #808-323-8005</a:t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592475" y="2247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WHCHC Kealakehe: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74-5214 Keanalehu Dr, Kailua-Kona, HI 96740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Phone: #808-355-5650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latin typeface="Playfair Display"/>
                <a:ea typeface="Playfair Display"/>
                <a:cs typeface="Playfair Display"/>
                <a:sym typeface="Playfair Display"/>
              </a:rPr>
              <a:t>Lanai</a:t>
            </a: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420800" cy="3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Lanai Community Health Center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 Outreach 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31" descr="About Us - Lānai Community Health Cen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75" y="1900350"/>
            <a:ext cx="4286250" cy="241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 descr="Lanai Community Health Center | AAPCH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275" y="1017725"/>
            <a:ext cx="40862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5686075" y="2741100"/>
            <a:ext cx="3108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LCHC Dental Center: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333 6th Street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Lanai City, HI 96763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Phone: #808-565-6919</a:t>
            </a:r>
            <a:endParaRPr sz="1700"/>
          </a:p>
        </p:txBody>
      </p:sp>
    </p:spTree>
  </p:cSld>
  <p:clrMapOvr>
    <a:masterClrMapping/>
  </p:clrMapOvr>
  <p:transition spd="med" advClick="0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59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American Academy of Pediatric Dentistry Definition of Special Health Care Needs...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218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...as “any physical, developmental, mental, sensory, behavioral, cognitive, or emotional impairment or limiting condition that requires medical management, health care intervention, and/or use of specialized services or programs.”</a:t>
            </a:r>
            <a:endParaRPr sz="2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/>
          </a:p>
        </p:txBody>
      </p:sp>
    </p:spTree>
  </p:cSld>
  <p:clrMapOvr>
    <a:masterClrMapping/>
  </p:clrMapOvr>
  <p:transition spd="med" advClick="0" advTm="1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 Serve Patients w/ Special Health Care Needs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1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Autism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Down Syndrome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Osteogenesis Imperfecta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Cleft Lip/Palate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Cerebral Palsy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Amelogenesis Imperfecta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Cystic Fibrosis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Muscular Dystrophies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/>
          </a:p>
        </p:txBody>
      </p:sp>
      <p:sp>
        <p:nvSpPr>
          <p:cNvPr id="69" name="Google Shape;69;p15"/>
          <p:cNvSpPr txBox="1"/>
          <p:nvPr/>
        </p:nvSpPr>
        <p:spPr>
          <a:xfrm>
            <a:off x="1338700" y="807550"/>
            <a:ext cx="41493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2644" y="1179825"/>
            <a:ext cx="1937575" cy="27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7257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Pediatric Dentists have Specialized Training</a:t>
            </a:r>
            <a:endParaRPr sz="30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51750" y="687450"/>
            <a:ext cx="8077500" cy="32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Increased awareness and attention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Adaptation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Accommodative measures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Those with a dental home are likely to receive appropriate preventive and routine care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Education for modified oral hygiene instruction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Education of diet and nutrition 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Help with transitioning to a general dentist once patients reach adulthood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Use of Protective Stabilization techniques for behavior guidance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Sedation or general anesthesia for safe and effective treatment</a:t>
            </a:r>
            <a:endParaRPr sz="16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5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“Individuals with SHCN may be at an increased risk for oral diseases throughout their lifetime.” </a:t>
            </a:r>
            <a:endParaRPr sz="37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41650" y="1674050"/>
            <a:ext cx="8590800" cy="28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Oral diseases can impact health and quality of life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Lack of preventative and timely therapeutic care can increase the need for costly care and exacerbate systemic health issues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SHCN patients may express a greater level of anxiety about dental care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Impact frequency of dental visits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Congenital syndromes can cause teeth to not form properly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16175" y="1401400"/>
            <a:ext cx="5774700" cy="29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Dentinogenesis Imperfecta: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Condition characterized by teeth with a translucent and discolored appearance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Tend to have teeth that are weaker than normal, which leads to wear, breakage, and loss of teeth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Amelogenesis Imperfecta: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Causes teeth to be small, discolored and prone to rapid wear and breakage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Effects the enamel, and can be hypocalcified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l="1750" r="-1749" b="12679"/>
          <a:stretch/>
        </p:blipFill>
        <p:spPr>
          <a:xfrm>
            <a:off x="6190875" y="3221300"/>
            <a:ext cx="2739225" cy="16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8275" y="1188162"/>
            <a:ext cx="2664424" cy="17464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Generally, children with SHCN have increased prevalence of cavities due to: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842450"/>
            <a:ext cx="6608100" cy="2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Uncoordinated chewing may leave food in the mouth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Uncoordinated tongue unable to aid in cleaning teeth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Difficulty with proper tooth brushing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Gagging or dislike of taste/feel of toothbrush, paste, saliva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Diet may include fermentable carbohydrates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Medications may cause xerostomia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GERD and vomiting is present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Gingival hyperplasia and crowding of teeth are risk factors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600" y="1066450"/>
            <a:ext cx="2611399" cy="16960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 children with Special Health Care Needs will benefit immensely from seeing a dentist </a:t>
            </a:r>
            <a:endParaRPr sz="32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795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Special considerations are taken 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We will discuss some of these considerations for the following:</a:t>
            </a:r>
            <a:endParaRPr sz="2500">
              <a:solidFill>
                <a:srgbClr val="000000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" sz="2100">
                <a:solidFill>
                  <a:srgbClr val="000000"/>
                </a:solidFill>
              </a:rPr>
              <a:t>Autism Spectrum Disorder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" sz="2100">
                <a:solidFill>
                  <a:srgbClr val="000000"/>
                </a:solidFill>
              </a:rPr>
              <a:t>Cerebral Palsy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" sz="2100">
                <a:solidFill>
                  <a:srgbClr val="000000"/>
                </a:solidFill>
              </a:rPr>
              <a:t>Down Syndrome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Autism Spectrum Disorder</a:t>
            </a:r>
            <a:endParaRPr sz="32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Oral manifestations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  risk for poor oral hygiene and increased incidence of dental caries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Preparation prior to dental visit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Information of your child’s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Diet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Oral hygiene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Level of cooperation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Oral health needs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Medications</a:t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○"/>
            </a:pPr>
            <a:r>
              <a:rPr lang="en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Bringing a comforting item (such as a stuffed animal) may be helpful for your child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875" y="1407913"/>
            <a:ext cx="4049424" cy="26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5000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On-screen Show (16:9)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Playfair Display</vt:lpstr>
      <vt:lpstr>Arial</vt:lpstr>
      <vt:lpstr>Lato</vt:lpstr>
      <vt:lpstr>Simple Light</vt:lpstr>
      <vt:lpstr>The Dentist is In...</vt:lpstr>
      <vt:lpstr>American Academy of Pediatric Dentistry Definition of Special Health Care Needs...</vt:lpstr>
      <vt:lpstr>We Serve Patients w/ Special Health Care Needs</vt:lpstr>
      <vt:lpstr>Pediatric Dentists have Specialized Training</vt:lpstr>
      <vt:lpstr>“Individuals with SHCN may be at an increased risk for oral diseases throughout their lifetime.” </vt:lpstr>
      <vt:lpstr>Congenital syndromes can cause teeth to not form properly</vt:lpstr>
      <vt:lpstr>Generally, children with SHCN have increased prevalence of cavities due to:</vt:lpstr>
      <vt:lpstr>All children with Special Health Care Needs will benefit immensely from seeing a dentist  </vt:lpstr>
      <vt:lpstr>Autism Spectrum Disorder </vt:lpstr>
      <vt:lpstr>Autism Spectrum Disorder </vt:lpstr>
      <vt:lpstr>Cerebral Palsy </vt:lpstr>
      <vt:lpstr>Cerebral Palsy  </vt:lpstr>
      <vt:lpstr>Down Syndrome (Trisomy 21) </vt:lpstr>
      <vt:lpstr>Down Syndrome (Trisomy 21) </vt:lpstr>
      <vt:lpstr>Strategies to improve oral health at home</vt:lpstr>
      <vt:lpstr>NYU Langone Dental Medicine Pediatric Program - Hawaii Site </vt:lpstr>
      <vt:lpstr>Oahu   </vt:lpstr>
      <vt:lpstr>Big Island  </vt:lpstr>
      <vt:lpstr>Lanai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Dentist is In...</dc:title>
  <cp:lastModifiedBy>Kaahanui Ohana</cp:lastModifiedBy>
  <cp:revision>2</cp:revision>
  <dcterms:modified xsi:type="dcterms:W3CDTF">2020-10-15T21:31:08Z</dcterms:modified>
</cp:coreProperties>
</file>