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oboto Slab"/>
      <p:regular r:id="rId33"/>
      <p:bold r:id="rId34"/>
    </p:embeddedFont>
    <p:embeddedFont>
      <p:font typeface="Roboto"/>
      <p:regular r:id="rId35"/>
      <p:bold r:id="rId36"/>
      <p:italic r:id="rId37"/>
      <p:boldItalic r:id="rId38"/>
    </p:embeddedFont>
    <p:embeddedFont>
      <p:font typeface="Open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3" roundtripDataSignature="AMtx7mhDAdamtIDbksnYVEIr+5ff1T04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bold.fntdata"/><Relationship Id="rId20" Type="http://schemas.openxmlformats.org/officeDocument/2006/relationships/slide" Target="slides/slide15.xml"/><Relationship Id="rId42" Type="http://schemas.openxmlformats.org/officeDocument/2006/relationships/font" Target="fonts/OpenSans-boldItalic.fntdata"/><Relationship Id="rId41"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obotoSlab-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oboto-regular.fntdata"/><Relationship Id="rId12" Type="http://schemas.openxmlformats.org/officeDocument/2006/relationships/slide" Target="slides/slide7.xml"/><Relationship Id="rId34" Type="http://schemas.openxmlformats.org/officeDocument/2006/relationships/font" Target="fonts/RobotoSlab-bold.fntdata"/><Relationship Id="rId15" Type="http://schemas.openxmlformats.org/officeDocument/2006/relationships/slide" Target="slides/slide10.xml"/><Relationship Id="rId37" Type="http://schemas.openxmlformats.org/officeDocument/2006/relationships/font" Target="fonts/Roboto-italic.fntdata"/><Relationship Id="rId14" Type="http://schemas.openxmlformats.org/officeDocument/2006/relationships/slide" Target="slides/slide9.xml"/><Relationship Id="rId36" Type="http://schemas.openxmlformats.org/officeDocument/2006/relationships/font" Target="fonts/Roboto-bold.fntdata"/><Relationship Id="rId17" Type="http://schemas.openxmlformats.org/officeDocument/2006/relationships/slide" Target="slides/slide12.xml"/><Relationship Id="rId39" Type="http://schemas.openxmlformats.org/officeDocument/2006/relationships/font" Target="fonts/OpenSans-regular.fntdata"/><Relationship Id="rId16" Type="http://schemas.openxmlformats.org/officeDocument/2006/relationships/slide" Target="slides/slide11.xml"/><Relationship Id="rId38" Type="http://schemas.openxmlformats.org/officeDocument/2006/relationships/font" Target="fonts/Roboto-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 name="Google Shape;6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a:p>
            <a:pPr indent="-342900" lvl="0" marL="457200" rtl="0" algn="l">
              <a:lnSpc>
                <a:spcPct val="115000"/>
              </a:lnSpc>
              <a:spcBef>
                <a:spcPts val="0"/>
              </a:spcBef>
              <a:spcAft>
                <a:spcPts val="0"/>
              </a:spcAft>
              <a:buClr>
                <a:srgbClr val="282828"/>
              </a:buClr>
              <a:buSzPts val="1800"/>
              <a:buFont typeface="Open Sans"/>
              <a:buChar char="●"/>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9" name="Google Shape;1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
        <p:nvSpPr>
          <p:cNvPr id="157" name="Google Shape;157;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2dd887367d_1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g22dd887367d_1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2dd887367d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22dd887367d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Both</a:t>
            </a:r>
            <a:endParaRPr/>
          </a:p>
        </p:txBody>
      </p:sp>
      <p:sp>
        <p:nvSpPr>
          <p:cNvPr id="66" name="Google Shape;66;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2dd887367d_1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8" name="Google Shape;218;g22dd887367d_1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
        <p:nvSpPr>
          <p:cNvPr id="241" name="Google Shape;24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375060d9b9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375060d9b9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Gabrielle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375060d9b9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375060d9b9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 name="Google Shape;7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Robin</a:t>
            </a:r>
            <a:endParaRPr/>
          </a:p>
          <a:p>
            <a:pPr indent="0" lvl="0" marL="0" marR="0" rtl="0" algn="l">
              <a:lnSpc>
                <a:spcPct val="100000"/>
              </a:lnSpc>
              <a:spcBef>
                <a:spcPts val="0"/>
              </a:spcBef>
              <a:spcAft>
                <a:spcPts val="0"/>
              </a:spcAft>
              <a:buClr>
                <a:srgbClr val="000000"/>
              </a:buClr>
              <a:buSzPts val="1100"/>
              <a:buFont typeface="Arial"/>
              <a:buNone/>
            </a:pPr>
            <a:r>
              <a:rPr lang="en"/>
              <a:t>Sensory processing is typically assessed through a questionnaire, observation of the child during the session, and parent feedback about specific behaviors.  (OTs do not diagnose ASD or SPD)</a:t>
            </a:r>
            <a:endParaRPr/>
          </a:p>
          <a:p>
            <a:pPr indent="0" lvl="0" marL="0" rtl="0" algn="l">
              <a:lnSpc>
                <a:spcPct val="100000"/>
              </a:lnSpc>
              <a:spcBef>
                <a:spcPts val="0"/>
              </a:spcBef>
              <a:spcAft>
                <a:spcPts val="0"/>
              </a:spcAft>
              <a:buSzPts val="1100"/>
              <a:buNone/>
            </a:pPr>
            <a:r>
              <a:t/>
            </a:r>
            <a:endParaRPr/>
          </a:p>
        </p:txBody>
      </p:sp>
      <p:sp>
        <p:nvSpPr>
          <p:cNvPr id="78" name="Google Shape;7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Robin</a:t>
            </a:r>
            <a:endParaRPr/>
          </a:p>
        </p:txBody>
      </p:sp>
      <p:sp>
        <p:nvSpPr>
          <p:cNvPr id="86" name="Google Shape;8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77800" rtl="0" algn="l">
              <a:lnSpc>
                <a:spcPct val="115000"/>
              </a:lnSpc>
              <a:spcBef>
                <a:spcPts val="0"/>
              </a:spcBef>
              <a:spcAft>
                <a:spcPts val="0"/>
              </a:spcAft>
              <a:buClr>
                <a:schemeClr val="dk1"/>
              </a:buClr>
              <a:buSzPts val="800"/>
              <a:buFont typeface="Open Sans"/>
              <a:buNone/>
            </a:pPr>
            <a:r>
              <a:rPr lang="en" sz="800">
                <a:solidFill>
                  <a:schemeClr val="dk1"/>
                </a:solidFill>
                <a:latin typeface="Open Sans"/>
                <a:ea typeface="Open Sans"/>
                <a:cs typeface="Open Sans"/>
                <a:sym typeface="Open Sans"/>
              </a:rPr>
              <a:t>Robin</a:t>
            </a:r>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Sensory Integration/Sensory Processing-  is the effective registration (and accurate interpretation) of sensory input in the environment (including one’s body). It is the way the brain receives, organises and responds to sensory input in order to behave in a meaningful &amp; consistent manner.</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Regulation- How we shift and maintain states according to the demands of the environment. In a balanced sympathetic/para-sympathetic nervous system ‘regulation’ toggles between unconscious and conscious as we shift between states of arousal according to internal and external context-dependent demands.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Dysregulation- Sensory dysregulation is when you have an imbalanced central nervous system (your brain) due to an excess of sensory input, or not enough sensory input.</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Underresponsive- Under-responsive to sensory information. A generalization could be that Hyposensitivity results in a tendency to crave intense sensations or to withdraw and be difficult to engage.</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Sensory Sensitive- : Over responsive to sensory information. A generalization could be that Hypersensitivity results in tendency to be fearful and cautious or negative and defiant.</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Sensory Seeker- person who has a high threshold (or a large sensory cup) for sensory input. This means that in order for that person to register, acknowledge, recognize or notice that input, they require a lot more frequency, intensity or duration of the input than someone with a typical threshold</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Deep pressure- firm tactile sensory input that provides proprioceptive input to the whole body</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Heavy work- Heavy work is activity that requires effort from our muscles and these tasks usually involve pushing or pulling or lifting.</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Stemming-also known as self-stimulating behaviors or stereotypy, are repetitive body movements or repetitive movements of objects</a:t>
            </a:r>
            <a:endParaRPr sz="800">
              <a:solidFill>
                <a:schemeClr val="dk1"/>
              </a:solidFill>
              <a:latin typeface="Open Sans"/>
              <a:ea typeface="Open Sans"/>
              <a:cs typeface="Open Sans"/>
              <a:sym typeface="Open Sans"/>
            </a:endParaRPr>
          </a:p>
          <a:p>
            <a:pPr indent="-279400" lvl="0" marL="457200" rtl="0" algn="l">
              <a:lnSpc>
                <a:spcPct val="115000"/>
              </a:lnSpc>
              <a:spcBef>
                <a:spcPts val="0"/>
              </a:spcBef>
              <a:spcAft>
                <a:spcPts val="0"/>
              </a:spcAft>
              <a:buClr>
                <a:schemeClr val="dk1"/>
              </a:buClr>
              <a:buSzPts val="800"/>
              <a:buFont typeface="Open Sans"/>
              <a:buChar char="●"/>
            </a:pPr>
            <a:r>
              <a:rPr lang="en" sz="800">
                <a:solidFill>
                  <a:schemeClr val="dk1"/>
                </a:solidFill>
                <a:latin typeface="Open Sans"/>
                <a:ea typeface="Open Sans"/>
                <a:cs typeface="Open Sans"/>
                <a:sym typeface="Open Sans"/>
              </a:rPr>
              <a:t>Sensory Diet- A prescribed list of multi sensory experiences designed to support function and participation throughout the day.</a:t>
            </a:r>
            <a:endParaRPr sz="800">
              <a:solidFill>
                <a:schemeClr val="dk1"/>
              </a:solidFill>
              <a:latin typeface="Open Sans"/>
              <a:ea typeface="Open Sans"/>
              <a:cs typeface="Open Sans"/>
              <a:sym typeface="Open Sans"/>
            </a:endParaRPr>
          </a:p>
        </p:txBody>
      </p:sp>
      <p:sp>
        <p:nvSpPr>
          <p:cNvPr id="94" name="Google Shape;9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Gabrielle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2375060d9b9_0_22"/>
          <p:cNvSpPr/>
          <p:nvPr/>
        </p:nvSpPr>
        <p:spPr>
          <a:xfrm>
            <a:off x="1524800" y="672606"/>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1" name="Google Shape;11;g2375060d9b9_0_22"/>
          <p:cNvSpPr/>
          <p:nvPr/>
        </p:nvSpPr>
        <p:spPr>
          <a:xfrm rot="10800000">
            <a:off x="6537563" y="3342925"/>
            <a:ext cx="1081625" cy="1124950"/>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2" name="Google Shape;12;g2375060d9b9_0_2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3" name="Google Shape;13;g2375060d9b9_0_22"/>
          <p:cNvSpPr txBox="1"/>
          <p:nvPr>
            <p:ph type="ctrTitle"/>
          </p:nvPr>
        </p:nvSpPr>
        <p:spPr>
          <a:xfrm>
            <a:off x="1680302" y="1188925"/>
            <a:ext cx="5783400" cy="1457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4" name="Google Shape;14;g2375060d9b9_0_22"/>
          <p:cNvSpPr txBox="1"/>
          <p:nvPr>
            <p:ph idx="1" type="subTitle"/>
          </p:nvPr>
        </p:nvSpPr>
        <p:spPr>
          <a:xfrm>
            <a:off x="1680302" y="3049450"/>
            <a:ext cx="5783400" cy="909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5" name="Google Shape;15;g2375060d9b9_0_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g2375060d9b9_0_65"/>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375060d9b9_0_65"/>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5" name="Google Shape;55;g2375060d9b9_0_65"/>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6" name="Google Shape;56;g2375060d9b9_0_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g2375060d9b9_0_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cxnSp>
        <p:nvCxnSpPr>
          <p:cNvPr id="17" name="Google Shape;17;g2375060d9b9_0_29"/>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8" name="Google Shape;18;g2375060d9b9_0_29"/>
          <p:cNvSpPr txBox="1"/>
          <p:nvPr>
            <p:ph type="title"/>
          </p:nvPr>
        </p:nvSpPr>
        <p:spPr>
          <a:xfrm>
            <a:off x="480750" y="1764950"/>
            <a:ext cx="8222100" cy="907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9" name="Google Shape;19;g2375060d9b9_0_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cxnSp>
        <p:nvCxnSpPr>
          <p:cNvPr id="21" name="Google Shape;21;g2375060d9b9_0_33"/>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2" name="Google Shape;22;g2375060d9b9_0_3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g2375060d9b9_0_3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g2375060d9b9_0_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cxnSp>
        <p:nvCxnSpPr>
          <p:cNvPr id="26" name="Google Shape;26;g2375060d9b9_0_38"/>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7" name="Google Shape;27;g2375060d9b9_0_38"/>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g2375060d9b9_0_38"/>
          <p:cNvSpPr txBox="1"/>
          <p:nvPr>
            <p:ph idx="1" type="body"/>
          </p:nvPr>
        </p:nvSpPr>
        <p:spPr>
          <a:xfrm>
            <a:off x="3879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g2375060d9b9_0_38"/>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 name="Google Shape;30;g2375060d9b9_0_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g2375060d9b9_0_44"/>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3" name="Google Shape;33;g2375060d9b9_0_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cxnSp>
        <p:nvCxnSpPr>
          <p:cNvPr id="35" name="Google Shape;35;g2375060d9b9_0_4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6" name="Google Shape;36;g2375060d9b9_0_47"/>
          <p:cNvSpPr txBox="1"/>
          <p:nvPr>
            <p:ph type="title"/>
          </p:nvPr>
        </p:nvSpPr>
        <p:spPr>
          <a:xfrm>
            <a:off x="3879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7" name="Google Shape;37;g2375060d9b9_0_47"/>
          <p:cNvSpPr txBox="1"/>
          <p:nvPr>
            <p:ph idx="1" type="body"/>
          </p:nvPr>
        </p:nvSpPr>
        <p:spPr>
          <a:xfrm>
            <a:off x="387900" y="1594025"/>
            <a:ext cx="2808000" cy="26811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g2375060d9b9_0_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g2375060d9b9_0_52"/>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g2375060d9b9_0_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 name="Shape 42"/>
        <p:cNvGrpSpPr/>
        <p:nvPr/>
      </p:nvGrpSpPr>
      <p:grpSpPr>
        <a:xfrm>
          <a:off x="0" y="0"/>
          <a:ext cx="0" cy="0"/>
          <a:chOff x="0" y="0"/>
          <a:chExt cx="0" cy="0"/>
        </a:xfrm>
      </p:grpSpPr>
      <p:sp>
        <p:nvSpPr>
          <p:cNvPr id="43" name="Google Shape;43;g2375060d9b9_0_55"/>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 name="Google Shape;44;g2375060d9b9_0_55"/>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5" name="Google Shape;45;g2375060d9b9_0_55"/>
          <p:cNvSpPr txBox="1"/>
          <p:nvPr>
            <p:ph type="title"/>
          </p:nvPr>
        </p:nvSpPr>
        <p:spPr>
          <a:xfrm>
            <a:off x="265500" y="1209075"/>
            <a:ext cx="4045200" cy="15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6" name="Google Shape;46;g2375060d9b9_0_55"/>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7" name="Google Shape;47;g2375060d9b9_0_5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g2375060d9b9_0_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g2375060d9b9_0_62"/>
          <p:cNvSpPr txBox="1"/>
          <p:nvPr>
            <p:ph idx="1" type="body"/>
          </p:nvPr>
        </p:nvSpPr>
        <p:spPr>
          <a:xfrm>
            <a:off x="319500" y="42337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1" name="Google Shape;51;g2375060d9b9_0_6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rina">
    <p:bg>
      <p:bgPr>
        <a:solidFill>
          <a:schemeClr val="lt1"/>
        </a:solidFill>
      </p:bgPr>
    </p:bg>
    <p:spTree>
      <p:nvGrpSpPr>
        <p:cNvPr id="5" name="Shape 5"/>
        <p:cNvGrpSpPr/>
        <p:nvPr/>
      </p:nvGrpSpPr>
      <p:grpSpPr>
        <a:xfrm>
          <a:off x="0" y="0"/>
          <a:ext cx="0" cy="0"/>
          <a:chOff x="0" y="0"/>
          <a:chExt cx="0" cy="0"/>
        </a:xfrm>
      </p:grpSpPr>
      <p:sp>
        <p:nvSpPr>
          <p:cNvPr id="6" name="Google Shape;6;g2375060d9b9_0_1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g2375060d9b9_0_18"/>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g2375060d9b9_0_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sensoryhealth.org/basic/resources-tips-downloadable-flyers" TargetMode="External"/><Relationship Id="rId4" Type="http://schemas.openxmlformats.org/officeDocument/2006/relationships/hyperlink" Target="https://www.autismspeaks.org/" TargetMode="External"/><Relationship Id="rId10" Type="http://schemas.openxmlformats.org/officeDocument/2006/relationships/hyperlink" Target="https://cds.coe.hawaii.edu/projects/current/swim-safe-aquatic-skills-development-asd-program/" TargetMode="External"/><Relationship Id="rId9" Type="http://schemas.openxmlformats.org/officeDocument/2006/relationships/hyperlink" Target="https://www.nqdhawaii.org/" TargetMode="External"/><Relationship Id="rId5" Type="http://schemas.openxmlformats.org/officeDocument/2006/relationships/hyperlink" Target="https://www.understood.org/" TargetMode="External"/><Relationship Id="rId6" Type="http://schemas.openxmlformats.org/officeDocument/2006/relationships/hyperlink" Target="https://pocketot.com/" TargetMode="External"/><Relationship Id="rId7" Type="http://schemas.openxmlformats.org/officeDocument/2006/relationships/hyperlink" Target="https://sohawaii.org/" TargetMode="External"/><Relationship Id="rId8" Type="http://schemas.openxmlformats.org/officeDocument/2006/relationships/hyperlink" Target="https://www.accessurf.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17.png"/><Relationship Id="rId7"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
          <p:cNvSpPr txBox="1"/>
          <p:nvPr>
            <p:ph type="ctrTitle"/>
          </p:nvPr>
        </p:nvSpPr>
        <p:spPr>
          <a:xfrm>
            <a:off x="3044700" y="995125"/>
            <a:ext cx="3537600" cy="31266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04999"/>
              <a:buNone/>
            </a:pPr>
            <a:r>
              <a:t/>
            </a:r>
            <a:endParaRPr i="1"/>
          </a:p>
          <a:p>
            <a:pPr indent="0" lvl="0" marL="0" rtl="0" algn="ctr">
              <a:lnSpc>
                <a:spcPct val="100000"/>
              </a:lnSpc>
              <a:spcBef>
                <a:spcPts val="0"/>
              </a:spcBef>
              <a:spcAft>
                <a:spcPts val="0"/>
              </a:spcAft>
              <a:buSzPct val="104999"/>
              <a:buNone/>
            </a:pPr>
            <a:r>
              <a:t/>
            </a:r>
            <a:endParaRPr i="1"/>
          </a:p>
          <a:p>
            <a:pPr indent="0" lvl="0" marL="0" rtl="0" algn="ctr">
              <a:lnSpc>
                <a:spcPct val="100000"/>
              </a:lnSpc>
              <a:spcBef>
                <a:spcPts val="0"/>
              </a:spcBef>
              <a:spcAft>
                <a:spcPts val="0"/>
              </a:spcAft>
              <a:buSzPct val="104999"/>
              <a:buNone/>
            </a:pPr>
            <a:r>
              <a:rPr i="1" lang="en"/>
              <a:t>Find Your Happy Pace: </a:t>
            </a:r>
            <a:r>
              <a:rPr lang="en"/>
              <a:t>Autism &amp; Sensory Issues</a:t>
            </a:r>
            <a:br>
              <a:rPr lang="en"/>
            </a:b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0"/>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Sensory Modulation Disorder</a:t>
            </a:r>
            <a:endParaRPr/>
          </a:p>
        </p:txBody>
      </p:sp>
      <p:sp>
        <p:nvSpPr>
          <p:cNvPr id="127" name="Google Shape;127;p10"/>
          <p:cNvSpPr txBox="1"/>
          <p:nvPr>
            <p:ph idx="1" type="body"/>
          </p:nvPr>
        </p:nvSpPr>
        <p:spPr>
          <a:xfrm>
            <a:off x="311700" y="1225225"/>
            <a:ext cx="4260300" cy="3354000"/>
          </a:xfrm>
          <a:prstGeom prst="rect">
            <a:avLst/>
          </a:prstGeom>
          <a:noFill/>
          <a:ln>
            <a:noFill/>
          </a:ln>
        </p:spPr>
        <p:txBody>
          <a:bodyPr anchorCtr="0" anchor="t" bIns="91425" lIns="91425" spcFirstLastPara="1" rIns="91425" wrap="square" tIns="91425">
            <a:normAutofit fontScale="85000"/>
          </a:bodyPr>
          <a:lstStyle/>
          <a:p>
            <a:pPr indent="-325755" lvl="0" marL="457200" rtl="0" algn="l">
              <a:lnSpc>
                <a:spcPct val="115000"/>
              </a:lnSpc>
              <a:spcBef>
                <a:spcPts val="0"/>
              </a:spcBef>
              <a:spcAft>
                <a:spcPts val="0"/>
              </a:spcAft>
              <a:buSzPct val="100000"/>
              <a:buChar char="●"/>
            </a:pPr>
            <a:r>
              <a:rPr lang="en"/>
              <a:t>All 3 share difficulty grading or regulating responses to sensory stimuli</a:t>
            </a:r>
            <a:endParaRPr/>
          </a:p>
          <a:p>
            <a:pPr indent="-325755" lvl="0" marL="457200" rtl="0" algn="l">
              <a:lnSpc>
                <a:spcPct val="115000"/>
              </a:lnSpc>
              <a:spcBef>
                <a:spcPts val="0"/>
              </a:spcBef>
              <a:spcAft>
                <a:spcPts val="0"/>
              </a:spcAft>
              <a:buSzPct val="100000"/>
              <a:buChar char="●"/>
            </a:pPr>
            <a:r>
              <a:rPr i="1" lang="en"/>
              <a:t>Over-responsive</a:t>
            </a:r>
            <a:r>
              <a:rPr lang="en"/>
              <a:t>: Responds too much, for too long, or to stimuli of weak intensity.</a:t>
            </a:r>
            <a:endParaRPr/>
          </a:p>
          <a:p>
            <a:pPr indent="-325755" lvl="0" marL="457200" rtl="0" algn="l">
              <a:lnSpc>
                <a:spcPct val="115000"/>
              </a:lnSpc>
              <a:spcBef>
                <a:spcPts val="0"/>
              </a:spcBef>
              <a:spcAft>
                <a:spcPts val="0"/>
              </a:spcAft>
              <a:buSzPct val="100000"/>
              <a:buChar char="●"/>
            </a:pPr>
            <a:r>
              <a:rPr i="1" lang="en"/>
              <a:t>Under-responsive</a:t>
            </a:r>
            <a:r>
              <a:rPr lang="en"/>
              <a:t>: Responds too little, or needs extremely strong stimulation to become aware of the stimulus.</a:t>
            </a:r>
            <a:endParaRPr/>
          </a:p>
          <a:p>
            <a:pPr indent="-325755" lvl="0" marL="457200" rtl="0" algn="l">
              <a:lnSpc>
                <a:spcPct val="115000"/>
              </a:lnSpc>
              <a:spcBef>
                <a:spcPts val="0"/>
              </a:spcBef>
              <a:spcAft>
                <a:spcPts val="0"/>
              </a:spcAft>
              <a:buSzPct val="100000"/>
              <a:buChar char="●"/>
            </a:pPr>
            <a:r>
              <a:rPr i="1" lang="en"/>
              <a:t>Craving/Seeking</a:t>
            </a:r>
            <a:r>
              <a:rPr lang="en"/>
              <a:t>: Responds with intense searching for more or stronger stimulation.</a:t>
            </a:r>
            <a:endParaRPr/>
          </a:p>
          <a:p>
            <a:pPr indent="0" lvl="0" marL="0" rtl="0" algn="l">
              <a:lnSpc>
                <a:spcPct val="115000"/>
              </a:lnSpc>
              <a:spcBef>
                <a:spcPts val="1200"/>
              </a:spcBef>
              <a:spcAft>
                <a:spcPts val="1200"/>
              </a:spcAft>
              <a:buSzPct val="100000"/>
              <a:buNone/>
            </a:pPr>
            <a:r>
              <a:t/>
            </a:r>
            <a:endParaRPr/>
          </a:p>
        </p:txBody>
      </p:sp>
      <p:sp>
        <p:nvSpPr>
          <p:cNvPr id="128" name="Google Shape;128;p10"/>
          <p:cNvSpPr txBox="1"/>
          <p:nvPr/>
        </p:nvSpPr>
        <p:spPr>
          <a:xfrm>
            <a:off x="7299600" y="4758000"/>
            <a:ext cx="1532700" cy="3018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1200"/>
              </a:spcAft>
              <a:buClr>
                <a:schemeClr val="dk1"/>
              </a:buClr>
              <a:buSzPts val="4500"/>
              <a:buFont typeface="Arial"/>
              <a:buNone/>
            </a:pPr>
            <a:r>
              <a:rPr lang="en" sz="800">
                <a:solidFill>
                  <a:srgbClr val="282828"/>
                </a:solidFill>
                <a:latin typeface="Open Sans"/>
                <a:ea typeface="Open Sans"/>
                <a:cs typeface="Open Sans"/>
                <a:sym typeface="Open Sans"/>
              </a:rPr>
              <a:t>(STAR Institute, 2023)</a:t>
            </a:r>
            <a:endParaRPr i="0" sz="800" u="none" cap="none" strike="noStrike">
              <a:solidFill>
                <a:srgbClr val="282828"/>
              </a:solidFill>
            </a:endParaRPr>
          </a:p>
        </p:txBody>
      </p:sp>
      <p:sp>
        <p:nvSpPr>
          <p:cNvPr id="129" name="Google Shape;129;p10"/>
          <p:cNvSpPr txBox="1"/>
          <p:nvPr/>
        </p:nvSpPr>
        <p:spPr>
          <a:xfrm>
            <a:off x="4903700" y="1282875"/>
            <a:ext cx="363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130" name="Google Shape;130;p10"/>
          <p:cNvPicPr preferRelativeResize="0"/>
          <p:nvPr/>
        </p:nvPicPr>
        <p:blipFill>
          <a:blip r:embed="rId3">
            <a:alphaModFix/>
          </a:blip>
          <a:stretch>
            <a:fillRect/>
          </a:stretch>
        </p:blipFill>
        <p:spPr>
          <a:xfrm>
            <a:off x="4691600" y="1225227"/>
            <a:ext cx="4056901" cy="3117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Sensory Based Motor Disorder</a:t>
            </a:r>
            <a:endParaRPr/>
          </a:p>
        </p:txBody>
      </p:sp>
      <p:sp>
        <p:nvSpPr>
          <p:cNvPr id="136" name="Google Shape;136;p11"/>
          <p:cNvSpPr txBox="1"/>
          <p:nvPr>
            <p:ph idx="1" type="body"/>
          </p:nvPr>
        </p:nvSpPr>
        <p:spPr>
          <a:xfrm>
            <a:off x="387900" y="1489825"/>
            <a:ext cx="4072200" cy="3078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i="1" lang="en"/>
              <a:t>Postural disorder</a:t>
            </a:r>
            <a:r>
              <a:rPr lang="en"/>
              <a:t>: which reflects problems in balance and core stability</a:t>
            </a:r>
            <a:endParaRPr/>
          </a:p>
          <a:p>
            <a:pPr indent="-342900" lvl="0" marL="457200" rtl="0" algn="l">
              <a:lnSpc>
                <a:spcPct val="115000"/>
              </a:lnSpc>
              <a:spcBef>
                <a:spcPts val="0"/>
              </a:spcBef>
              <a:spcAft>
                <a:spcPts val="0"/>
              </a:spcAft>
              <a:buSzPts val="1800"/>
              <a:buChar char="●"/>
            </a:pPr>
            <a:r>
              <a:rPr i="1" lang="en"/>
              <a:t>Dyspraxia</a:t>
            </a:r>
            <a:r>
              <a:rPr lang="en"/>
              <a:t>: encompasses difficulties in motor planning and sequencing movements. </a:t>
            </a:r>
            <a:endParaRPr/>
          </a:p>
        </p:txBody>
      </p:sp>
      <p:sp>
        <p:nvSpPr>
          <p:cNvPr id="137" name="Google Shape;137;p11"/>
          <p:cNvSpPr txBox="1"/>
          <p:nvPr/>
        </p:nvSpPr>
        <p:spPr>
          <a:xfrm>
            <a:off x="7299600" y="4758000"/>
            <a:ext cx="1532700" cy="3018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1200"/>
              </a:spcAft>
              <a:buClr>
                <a:schemeClr val="dk1"/>
              </a:buClr>
              <a:buSzPts val="4500"/>
              <a:buFont typeface="Arial"/>
              <a:buNone/>
            </a:pPr>
            <a:r>
              <a:rPr lang="en" sz="800">
                <a:solidFill>
                  <a:schemeClr val="dk1"/>
                </a:solidFill>
                <a:latin typeface="Open Sans"/>
                <a:ea typeface="Open Sans"/>
                <a:cs typeface="Open Sans"/>
                <a:sym typeface="Open Sans"/>
              </a:rPr>
              <a:t>(STAR Institute, 2023)</a:t>
            </a:r>
            <a:endParaRPr b="0" i="0" sz="800" u="none" cap="none" strike="noStrike">
              <a:solidFill>
                <a:srgbClr val="000000"/>
              </a:solidFill>
              <a:latin typeface="Arial"/>
              <a:ea typeface="Arial"/>
              <a:cs typeface="Arial"/>
              <a:sym typeface="Arial"/>
            </a:endParaRPr>
          </a:p>
        </p:txBody>
      </p:sp>
      <p:pic>
        <p:nvPicPr>
          <p:cNvPr id="138" name="Google Shape;138;p11"/>
          <p:cNvPicPr preferRelativeResize="0"/>
          <p:nvPr/>
        </p:nvPicPr>
        <p:blipFill>
          <a:blip r:embed="rId3">
            <a:alphaModFix/>
          </a:blip>
          <a:stretch>
            <a:fillRect/>
          </a:stretch>
        </p:blipFill>
        <p:spPr>
          <a:xfrm>
            <a:off x="4572000" y="1633494"/>
            <a:ext cx="3974325" cy="26351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2"/>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Sensory Discrimination Disorder</a:t>
            </a:r>
            <a:endParaRPr/>
          </a:p>
        </p:txBody>
      </p:sp>
      <p:sp>
        <p:nvSpPr>
          <p:cNvPr id="144" name="Google Shape;144;p12"/>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Difficulty interpreting the specific characteristics of sensory stimuli (e.g., the intensity, the duration, the spatial, and the temporal elements of sensations.</a:t>
            </a:r>
            <a:endParaRPr/>
          </a:p>
          <a:p>
            <a:pPr indent="-342900" lvl="0" marL="457200" rtl="0" algn="l">
              <a:lnSpc>
                <a:spcPct val="115000"/>
              </a:lnSpc>
              <a:spcBef>
                <a:spcPts val="0"/>
              </a:spcBef>
              <a:spcAft>
                <a:spcPts val="0"/>
              </a:spcAft>
              <a:buSzPts val="1800"/>
              <a:buChar char="●"/>
            </a:pPr>
            <a:r>
              <a:rPr lang="en"/>
              <a:t>The ability to discriminate (or identify) sensory input, sensory differences, quantities, and qualities of sensory stimuli.</a:t>
            </a:r>
            <a:endParaRPr/>
          </a:p>
          <a:p>
            <a:pPr indent="-342900" lvl="0" marL="457200" rtl="0" algn="l">
              <a:lnSpc>
                <a:spcPct val="115000"/>
              </a:lnSpc>
              <a:spcBef>
                <a:spcPts val="0"/>
              </a:spcBef>
              <a:spcAft>
                <a:spcPts val="0"/>
              </a:spcAft>
              <a:buSzPts val="1800"/>
              <a:buChar char="●"/>
            </a:pPr>
            <a:r>
              <a:rPr lang="en"/>
              <a:t> Can be present in any of the sensory systems.</a:t>
            </a:r>
            <a:endParaRPr/>
          </a:p>
        </p:txBody>
      </p:sp>
      <p:sp>
        <p:nvSpPr>
          <p:cNvPr id="145" name="Google Shape;145;p12"/>
          <p:cNvSpPr txBox="1"/>
          <p:nvPr/>
        </p:nvSpPr>
        <p:spPr>
          <a:xfrm>
            <a:off x="7299600" y="4758000"/>
            <a:ext cx="1532700" cy="301800"/>
          </a:xfrm>
          <a:prstGeom prst="rect">
            <a:avLst/>
          </a:prstGeom>
          <a:noFill/>
          <a:ln>
            <a:noFill/>
          </a:ln>
        </p:spPr>
        <p:txBody>
          <a:bodyPr anchorCtr="0" anchor="t" bIns="91425" lIns="91425" spcFirstLastPara="1" rIns="91425" wrap="square" tIns="91425">
            <a:spAutoFit/>
          </a:bodyPr>
          <a:lstStyle/>
          <a:p>
            <a:pPr indent="0" lvl="0" marL="0" rtl="0" algn="l">
              <a:lnSpc>
                <a:spcPct val="95000"/>
              </a:lnSpc>
              <a:spcBef>
                <a:spcPts val="0"/>
              </a:spcBef>
              <a:spcAft>
                <a:spcPts val="1200"/>
              </a:spcAft>
              <a:buClr>
                <a:schemeClr val="dk1"/>
              </a:buClr>
              <a:buSzPts val="4500"/>
              <a:buFont typeface="Arial"/>
              <a:buNone/>
            </a:pPr>
            <a:r>
              <a:rPr lang="en" sz="800">
                <a:solidFill>
                  <a:srgbClr val="282828"/>
                </a:solidFill>
                <a:latin typeface="Open Sans"/>
                <a:ea typeface="Open Sans"/>
                <a:cs typeface="Open Sans"/>
                <a:sym typeface="Open Sans"/>
              </a:rPr>
              <a:t>(STAR Institute, 2023)</a:t>
            </a:r>
            <a:endParaRPr b="0" i="0" sz="800" u="none" cap="none" strike="noStrike">
              <a:solidFill>
                <a:srgbClr val="282828"/>
              </a:solidFill>
              <a:latin typeface="Arial"/>
              <a:ea typeface="Arial"/>
              <a:cs typeface="Arial"/>
              <a:sym typeface="Arial"/>
            </a:endParaRPr>
          </a:p>
        </p:txBody>
      </p:sp>
      <p:pic>
        <p:nvPicPr>
          <p:cNvPr id="146" name="Google Shape;146;p12"/>
          <p:cNvPicPr preferRelativeResize="0"/>
          <p:nvPr/>
        </p:nvPicPr>
        <p:blipFill>
          <a:blip r:embed="rId3">
            <a:alphaModFix/>
          </a:blip>
          <a:stretch>
            <a:fillRect/>
          </a:stretch>
        </p:blipFill>
        <p:spPr>
          <a:xfrm>
            <a:off x="1611438" y="3510213"/>
            <a:ext cx="3667125" cy="124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How does this impact my child?</a:t>
            </a:r>
            <a:endParaRPr/>
          </a:p>
        </p:txBody>
      </p:sp>
      <p:sp>
        <p:nvSpPr>
          <p:cNvPr id="152" name="Google Shape;152;p13"/>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p>
            <a:pPr indent="-368300" lvl="0" marL="457200" rtl="0" algn="l">
              <a:lnSpc>
                <a:spcPct val="115000"/>
              </a:lnSpc>
              <a:spcBef>
                <a:spcPts val="0"/>
              </a:spcBef>
              <a:spcAft>
                <a:spcPts val="0"/>
              </a:spcAft>
              <a:buSzPts val="2200"/>
              <a:buChar char="●"/>
            </a:pPr>
            <a:r>
              <a:rPr lang="en" sz="1800"/>
              <a:t>Attention</a:t>
            </a:r>
            <a:endParaRPr sz="1800"/>
          </a:p>
          <a:p>
            <a:pPr indent="-368300" lvl="0" marL="457200" rtl="0" algn="l">
              <a:lnSpc>
                <a:spcPct val="115000"/>
              </a:lnSpc>
              <a:spcBef>
                <a:spcPts val="0"/>
              </a:spcBef>
              <a:spcAft>
                <a:spcPts val="0"/>
              </a:spcAft>
              <a:buSzPts val="2200"/>
              <a:buChar char="●"/>
            </a:pPr>
            <a:r>
              <a:rPr lang="en" sz="1800"/>
              <a:t>Motor skills</a:t>
            </a:r>
            <a:endParaRPr sz="1800"/>
          </a:p>
          <a:p>
            <a:pPr indent="-368300" lvl="0" marL="457200" rtl="0" algn="l">
              <a:lnSpc>
                <a:spcPct val="115000"/>
              </a:lnSpc>
              <a:spcBef>
                <a:spcPts val="0"/>
              </a:spcBef>
              <a:spcAft>
                <a:spcPts val="0"/>
              </a:spcAft>
              <a:buSzPts val="2200"/>
              <a:buChar char="●"/>
            </a:pPr>
            <a:r>
              <a:rPr lang="en" sz="1800"/>
              <a:t>Emotional regulation</a:t>
            </a:r>
            <a:endParaRPr sz="1800"/>
          </a:p>
          <a:p>
            <a:pPr indent="-368300" lvl="0" marL="457200" rtl="0" algn="l">
              <a:lnSpc>
                <a:spcPct val="115000"/>
              </a:lnSpc>
              <a:spcBef>
                <a:spcPts val="0"/>
              </a:spcBef>
              <a:spcAft>
                <a:spcPts val="0"/>
              </a:spcAft>
              <a:buSzPts val="2200"/>
              <a:buChar char="●"/>
            </a:pPr>
            <a:r>
              <a:rPr lang="en" sz="1800"/>
              <a:t>Behavior</a:t>
            </a:r>
            <a:endParaRPr sz="1800"/>
          </a:p>
          <a:p>
            <a:pPr indent="-368300" lvl="0" marL="457200" rtl="0" algn="l">
              <a:lnSpc>
                <a:spcPct val="115000"/>
              </a:lnSpc>
              <a:spcBef>
                <a:spcPts val="0"/>
              </a:spcBef>
              <a:spcAft>
                <a:spcPts val="0"/>
              </a:spcAft>
              <a:buSzPts val="2200"/>
              <a:buChar char="●"/>
            </a:pPr>
            <a:r>
              <a:rPr lang="en" sz="1800"/>
              <a:t>Self esteem</a:t>
            </a:r>
            <a:endParaRPr sz="1800"/>
          </a:p>
          <a:p>
            <a:pPr indent="-368300" lvl="0" marL="457200" rtl="0" algn="l">
              <a:lnSpc>
                <a:spcPct val="115000"/>
              </a:lnSpc>
              <a:spcBef>
                <a:spcPts val="0"/>
              </a:spcBef>
              <a:spcAft>
                <a:spcPts val="0"/>
              </a:spcAft>
              <a:buSzPts val="2200"/>
              <a:buChar char="●"/>
            </a:pPr>
            <a:r>
              <a:rPr lang="en" sz="1800"/>
              <a:t>Self-care</a:t>
            </a:r>
            <a:endParaRPr sz="1800"/>
          </a:p>
        </p:txBody>
      </p:sp>
      <p:pic>
        <p:nvPicPr>
          <p:cNvPr id="153" name="Google Shape;153;p13"/>
          <p:cNvPicPr preferRelativeResize="0"/>
          <p:nvPr/>
        </p:nvPicPr>
        <p:blipFill rotWithShape="1">
          <a:blip r:embed="rId3">
            <a:alphaModFix/>
          </a:blip>
          <a:srcRect b="0" l="0" r="0" t="0"/>
          <a:stretch/>
        </p:blipFill>
        <p:spPr>
          <a:xfrm>
            <a:off x="4456900" y="1074925"/>
            <a:ext cx="3249575" cy="3678600"/>
          </a:xfrm>
          <a:prstGeom prst="rect">
            <a:avLst/>
          </a:prstGeom>
          <a:noFill/>
          <a:ln>
            <a:noFill/>
          </a:ln>
        </p:spPr>
      </p:pic>
      <p:sp>
        <p:nvSpPr>
          <p:cNvPr id="154" name="Google Shape;154;p13"/>
          <p:cNvSpPr txBox="1"/>
          <p:nvPr/>
        </p:nvSpPr>
        <p:spPr>
          <a:xfrm>
            <a:off x="6953900" y="4753525"/>
            <a:ext cx="20982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https://www.sleepadvisor.org/sensory-processing-disorder-and-sleep/</a:t>
            </a:r>
            <a:endParaRPr sz="800">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14"/>
          <p:cNvPicPr preferRelativeResize="0"/>
          <p:nvPr/>
        </p:nvPicPr>
        <p:blipFill rotWithShape="1">
          <a:blip r:embed="rId3">
            <a:alphaModFix/>
          </a:blip>
          <a:srcRect b="0" l="0" r="0" t="0"/>
          <a:stretch/>
        </p:blipFill>
        <p:spPr>
          <a:xfrm>
            <a:off x="1570625" y="188913"/>
            <a:ext cx="6106401" cy="47656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5"/>
          <p:cNvSpPr txBox="1"/>
          <p:nvPr>
            <p:ph type="title"/>
          </p:nvPr>
        </p:nvSpPr>
        <p:spPr>
          <a:xfrm>
            <a:off x="311700" y="437029"/>
            <a:ext cx="8520600" cy="773205"/>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200"/>
              <a:buNone/>
            </a:pPr>
            <a:r>
              <a:rPr lang="en" sz="3200"/>
              <a:t>Your Child’s Sensory Preferences vs. Your Sensory Preferences</a:t>
            </a:r>
            <a:endParaRPr sz="3200"/>
          </a:p>
        </p:txBody>
      </p:sp>
      <p:sp>
        <p:nvSpPr>
          <p:cNvPr id="165" name="Google Shape;165;p15"/>
          <p:cNvSpPr txBox="1"/>
          <p:nvPr>
            <p:ph idx="1" type="body"/>
          </p:nvPr>
        </p:nvSpPr>
        <p:spPr>
          <a:xfrm>
            <a:off x="311700" y="1304375"/>
            <a:ext cx="3956700" cy="32748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We all have sensory preferences</a:t>
            </a:r>
            <a:endParaRPr/>
          </a:p>
          <a:p>
            <a:pPr indent="-342900" lvl="1" marL="914400" rtl="0" algn="l">
              <a:lnSpc>
                <a:spcPct val="115000"/>
              </a:lnSpc>
              <a:spcBef>
                <a:spcPts val="0"/>
              </a:spcBef>
              <a:spcAft>
                <a:spcPts val="0"/>
              </a:spcAft>
              <a:buSzPts val="1800"/>
              <a:buChar char="○"/>
            </a:pPr>
            <a:r>
              <a:rPr lang="en" sz="1800"/>
              <a:t>What kind of environment so  you like when working on a project or studying?</a:t>
            </a:r>
            <a:endParaRPr sz="1800"/>
          </a:p>
          <a:p>
            <a:pPr indent="-342900" lvl="1" marL="914400" rtl="0" algn="l">
              <a:lnSpc>
                <a:spcPct val="115000"/>
              </a:lnSpc>
              <a:spcBef>
                <a:spcPts val="0"/>
              </a:spcBef>
              <a:spcAft>
                <a:spcPts val="0"/>
              </a:spcAft>
              <a:buSzPts val="1800"/>
              <a:buChar char="○"/>
            </a:pPr>
            <a:r>
              <a:rPr lang="en" sz="1800"/>
              <a:t>How do you like to decorate your space?</a:t>
            </a:r>
            <a:endParaRPr sz="1800"/>
          </a:p>
          <a:p>
            <a:pPr indent="-342900" lvl="0" marL="457200" rtl="0" algn="l">
              <a:lnSpc>
                <a:spcPct val="115000"/>
              </a:lnSpc>
              <a:spcBef>
                <a:spcPts val="0"/>
              </a:spcBef>
              <a:spcAft>
                <a:spcPts val="0"/>
              </a:spcAft>
              <a:buSzPts val="1800"/>
              <a:buChar char="●"/>
            </a:pPr>
            <a:r>
              <a:rPr lang="en"/>
              <a:t>You and your child may be similar or very different.</a:t>
            </a:r>
            <a:endParaRPr/>
          </a:p>
          <a:p>
            <a:pPr indent="0" lvl="0" marL="457200" rtl="0" algn="l">
              <a:lnSpc>
                <a:spcPct val="115000"/>
              </a:lnSpc>
              <a:spcBef>
                <a:spcPts val="0"/>
              </a:spcBef>
              <a:spcAft>
                <a:spcPts val="0"/>
              </a:spcAft>
              <a:buSzPts val="1800"/>
              <a:buNone/>
            </a:pPr>
            <a:r>
              <a:t/>
            </a:r>
            <a:endParaRPr sz="1400"/>
          </a:p>
        </p:txBody>
      </p:sp>
      <p:pic>
        <p:nvPicPr>
          <p:cNvPr id="166" name="Google Shape;166;p15"/>
          <p:cNvPicPr preferRelativeResize="0"/>
          <p:nvPr/>
        </p:nvPicPr>
        <p:blipFill>
          <a:blip r:embed="rId3">
            <a:alphaModFix/>
          </a:blip>
          <a:stretch>
            <a:fillRect/>
          </a:stretch>
        </p:blipFill>
        <p:spPr>
          <a:xfrm>
            <a:off x="4572000" y="1359113"/>
            <a:ext cx="3956700" cy="3165332"/>
          </a:xfrm>
          <a:prstGeom prst="rect">
            <a:avLst/>
          </a:prstGeom>
          <a:noFill/>
          <a:ln>
            <a:noFill/>
          </a:ln>
        </p:spPr>
      </p:pic>
      <p:sp>
        <p:nvSpPr>
          <p:cNvPr id="167" name="Google Shape;167;p15"/>
          <p:cNvSpPr txBox="1"/>
          <p:nvPr/>
        </p:nvSpPr>
        <p:spPr>
          <a:xfrm>
            <a:off x="6398400" y="4712400"/>
            <a:ext cx="274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https://mtcus.com/what-is-a-sensory-processing-disorder/</a:t>
            </a:r>
            <a:endParaRPr sz="800">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6"/>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t>Auditory Sensory Tools</a:t>
            </a:r>
            <a:endParaRPr/>
          </a:p>
        </p:txBody>
      </p:sp>
      <p:sp>
        <p:nvSpPr>
          <p:cNvPr id="173" name="Google Shape;173;p16"/>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Calming</a:t>
            </a:r>
            <a:endParaRPr/>
          </a:p>
          <a:p>
            <a:pPr indent="-304800" lvl="1" marL="914400" rtl="0" algn="l">
              <a:lnSpc>
                <a:spcPct val="115000"/>
              </a:lnSpc>
              <a:spcBef>
                <a:spcPts val="0"/>
              </a:spcBef>
              <a:spcAft>
                <a:spcPts val="0"/>
              </a:spcAft>
              <a:buSzPts val="1200"/>
              <a:buChar char="○"/>
            </a:pPr>
            <a:r>
              <a:rPr lang="en"/>
              <a:t>Soft soothing music</a:t>
            </a:r>
            <a:endParaRPr/>
          </a:p>
          <a:p>
            <a:pPr indent="-304800" lvl="1" marL="914400" rtl="0" algn="l">
              <a:lnSpc>
                <a:spcPct val="115000"/>
              </a:lnSpc>
              <a:spcBef>
                <a:spcPts val="0"/>
              </a:spcBef>
              <a:spcAft>
                <a:spcPts val="0"/>
              </a:spcAft>
              <a:buSzPts val="1200"/>
              <a:buChar char="○"/>
            </a:pPr>
            <a:r>
              <a:rPr lang="en"/>
              <a:t>Music with simple melodies</a:t>
            </a:r>
            <a:endParaRPr/>
          </a:p>
          <a:p>
            <a:pPr indent="-304800" lvl="1" marL="914400" rtl="0" algn="l">
              <a:lnSpc>
                <a:spcPct val="115000"/>
              </a:lnSpc>
              <a:spcBef>
                <a:spcPts val="0"/>
              </a:spcBef>
              <a:spcAft>
                <a:spcPts val="0"/>
              </a:spcAft>
              <a:buSzPts val="1200"/>
              <a:buChar char="○"/>
            </a:pPr>
            <a:r>
              <a:rPr lang="en"/>
              <a:t>Rhythmic music </a:t>
            </a:r>
            <a:endParaRPr/>
          </a:p>
          <a:p>
            <a:pPr indent="-304800" lvl="1" marL="914400" rtl="0" algn="l">
              <a:lnSpc>
                <a:spcPct val="115000"/>
              </a:lnSpc>
              <a:spcBef>
                <a:spcPts val="0"/>
              </a:spcBef>
              <a:spcAft>
                <a:spcPts val="0"/>
              </a:spcAft>
              <a:buSzPts val="1200"/>
              <a:buChar char="○"/>
            </a:pPr>
            <a:r>
              <a:rPr lang="en"/>
              <a:t>Familiar expected voices</a:t>
            </a:r>
            <a:endParaRPr/>
          </a:p>
          <a:p>
            <a:pPr indent="-304800" lvl="1" marL="914400" rtl="0" algn="l">
              <a:lnSpc>
                <a:spcPct val="115000"/>
              </a:lnSpc>
              <a:spcBef>
                <a:spcPts val="0"/>
              </a:spcBef>
              <a:spcAft>
                <a:spcPts val="0"/>
              </a:spcAft>
              <a:buSzPts val="1200"/>
              <a:buChar char="○"/>
            </a:pPr>
            <a:r>
              <a:rPr lang="en"/>
              <a:t>Familiar songs</a:t>
            </a:r>
            <a:endParaRPr/>
          </a:p>
          <a:p>
            <a:pPr indent="-304800" lvl="1" marL="914400" rtl="0" algn="l">
              <a:lnSpc>
                <a:spcPct val="115000"/>
              </a:lnSpc>
              <a:spcBef>
                <a:spcPts val="0"/>
              </a:spcBef>
              <a:spcAft>
                <a:spcPts val="0"/>
              </a:spcAft>
              <a:buSzPts val="1200"/>
              <a:buChar char="○"/>
            </a:pPr>
            <a:r>
              <a:rPr lang="en"/>
              <a:t>Noise dampening headphones </a:t>
            </a:r>
            <a:endParaRPr/>
          </a:p>
          <a:p>
            <a:pPr indent="-304800" lvl="1" marL="914400" rtl="0" algn="l">
              <a:lnSpc>
                <a:spcPct val="115000"/>
              </a:lnSpc>
              <a:spcBef>
                <a:spcPts val="0"/>
              </a:spcBef>
              <a:spcAft>
                <a:spcPts val="0"/>
              </a:spcAft>
              <a:buSzPts val="1200"/>
              <a:buChar char="○"/>
            </a:pPr>
            <a:r>
              <a:rPr lang="en"/>
              <a:t>Voice with an even tone</a:t>
            </a:r>
            <a:endParaRPr/>
          </a:p>
          <a:p>
            <a:pPr indent="-304800" lvl="1" marL="914400" rtl="0" algn="l">
              <a:lnSpc>
                <a:spcPct val="115000"/>
              </a:lnSpc>
              <a:spcBef>
                <a:spcPts val="0"/>
              </a:spcBef>
              <a:spcAft>
                <a:spcPts val="0"/>
              </a:spcAft>
              <a:buSzPts val="1200"/>
              <a:buChar char="○"/>
            </a:pPr>
            <a:r>
              <a:rPr lang="en"/>
              <a:t>Metronome </a:t>
            </a:r>
            <a:endParaRPr/>
          </a:p>
          <a:p>
            <a:pPr indent="0" lvl="0" marL="457200" rtl="0" algn="l">
              <a:lnSpc>
                <a:spcPct val="115000"/>
              </a:lnSpc>
              <a:spcBef>
                <a:spcPts val="0"/>
              </a:spcBef>
              <a:spcAft>
                <a:spcPts val="0"/>
              </a:spcAft>
              <a:buSzPts val="1400"/>
              <a:buNone/>
            </a:pPr>
            <a:r>
              <a:t/>
            </a:r>
            <a:endParaRPr/>
          </a:p>
        </p:txBody>
      </p:sp>
      <p:sp>
        <p:nvSpPr>
          <p:cNvPr id="174" name="Google Shape;174;p16"/>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Alerting</a:t>
            </a:r>
            <a:endParaRPr/>
          </a:p>
          <a:p>
            <a:pPr indent="-317500" lvl="1" marL="914400" rtl="0" algn="l">
              <a:lnSpc>
                <a:spcPct val="115000"/>
              </a:lnSpc>
              <a:spcBef>
                <a:spcPts val="0"/>
              </a:spcBef>
              <a:spcAft>
                <a:spcPts val="0"/>
              </a:spcAft>
              <a:buSzPts val="1400"/>
              <a:buChar char="○"/>
            </a:pPr>
            <a:r>
              <a:rPr lang="en"/>
              <a:t>Loud or fast paced music</a:t>
            </a:r>
            <a:endParaRPr/>
          </a:p>
          <a:p>
            <a:pPr indent="-304800" lvl="1" marL="914400" rtl="0" algn="l">
              <a:lnSpc>
                <a:spcPct val="115000"/>
              </a:lnSpc>
              <a:spcBef>
                <a:spcPts val="0"/>
              </a:spcBef>
              <a:spcAft>
                <a:spcPts val="0"/>
              </a:spcAft>
              <a:buSzPts val="1200"/>
              <a:buChar char="○"/>
            </a:pPr>
            <a:r>
              <a:rPr lang="en"/>
              <a:t>Songs with irregular beat (jazz)</a:t>
            </a:r>
            <a:endParaRPr/>
          </a:p>
          <a:p>
            <a:pPr indent="-304800" lvl="1" marL="914400" rtl="0" algn="l">
              <a:lnSpc>
                <a:spcPct val="115000"/>
              </a:lnSpc>
              <a:spcBef>
                <a:spcPts val="0"/>
              </a:spcBef>
              <a:spcAft>
                <a:spcPts val="0"/>
              </a:spcAft>
              <a:buSzPts val="1200"/>
              <a:buChar char="○"/>
            </a:pPr>
            <a:r>
              <a:rPr lang="en"/>
              <a:t>New songs or sounds</a:t>
            </a:r>
            <a:endParaRPr/>
          </a:p>
          <a:p>
            <a:pPr indent="-304800" lvl="1" marL="914400" rtl="0" algn="l">
              <a:lnSpc>
                <a:spcPct val="115000"/>
              </a:lnSpc>
              <a:spcBef>
                <a:spcPts val="0"/>
              </a:spcBef>
              <a:spcAft>
                <a:spcPts val="0"/>
              </a:spcAft>
              <a:buSzPts val="1200"/>
              <a:buChar char="○"/>
            </a:pPr>
            <a:r>
              <a:rPr lang="en"/>
              <a:t>Alarms (high pitched, loud)</a:t>
            </a:r>
            <a:endParaRPr/>
          </a:p>
          <a:p>
            <a:pPr indent="-304800" lvl="1" marL="914400" rtl="0" algn="l">
              <a:lnSpc>
                <a:spcPct val="115000"/>
              </a:lnSpc>
              <a:spcBef>
                <a:spcPts val="0"/>
              </a:spcBef>
              <a:spcAft>
                <a:spcPts val="0"/>
              </a:spcAft>
              <a:buSzPts val="1200"/>
              <a:buChar char="○"/>
            </a:pPr>
            <a:r>
              <a:rPr lang="en"/>
              <a:t>Frequent changes in volume</a:t>
            </a:r>
            <a:endParaRPr/>
          </a:p>
        </p:txBody>
      </p:sp>
      <p:pic>
        <p:nvPicPr>
          <p:cNvPr id="175" name="Google Shape;175;p16"/>
          <p:cNvPicPr preferRelativeResize="0"/>
          <p:nvPr/>
        </p:nvPicPr>
        <p:blipFill rotWithShape="1">
          <a:blip r:embed="rId3">
            <a:alphaModFix/>
          </a:blip>
          <a:srcRect b="0" l="0" r="0" t="0"/>
          <a:stretch/>
        </p:blipFill>
        <p:spPr>
          <a:xfrm>
            <a:off x="3566687" y="3033326"/>
            <a:ext cx="2010625" cy="2010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g22dd887367d_1_2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Olfactory (smell) Sensory Tools</a:t>
            </a:r>
            <a:endParaRPr/>
          </a:p>
        </p:txBody>
      </p:sp>
      <p:sp>
        <p:nvSpPr>
          <p:cNvPr id="181" name="Google Shape;181;g22dd887367d_1_21"/>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Calming</a:t>
            </a:r>
            <a:endParaRPr/>
          </a:p>
          <a:p>
            <a:pPr indent="-304800" lvl="1" marL="914400" rtl="0" algn="l">
              <a:lnSpc>
                <a:spcPct val="115000"/>
              </a:lnSpc>
              <a:spcBef>
                <a:spcPts val="0"/>
              </a:spcBef>
              <a:spcAft>
                <a:spcPts val="0"/>
              </a:spcAft>
              <a:buSzPts val="1200"/>
              <a:buChar char="○"/>
            </a:pPr>
            <a:r>
              <a:rPr lang="en"/>
              <a:t>Scented lotions, smell bottles, on a cloth to hold (Vanilla, lavender, coconut  scents) </a:t>
            </a:r>
            <a:endParaRPr/>
          </a:p>
          <a:p>
            <a:pPr indent="-304800" lvl="1" marL="914400" rtl="0" algn="l">
              <a:lnSpc>
                <a:spcPct val="115000"/>
              </a:lnSpc>
              <a:spcBef>
                <a:spcPts val="0"/>
              </a:spcBef>
              <a:spcAft>
                <a:spcPts val="0"/>
              </a:spcAft>
              <a:buSzPts val="1200"/>
              <a:buChar char="○"/>
            </a:pPr>
            <a:r>
              <a:rPr lang="en"/>
              <a:t>Familiar smells associated with pleasant memories </a:t>
            </a:r>
            <a:endParaRPr/>
          </a:p>
        </p:txBody>
      </p:sp>
      <p:sp>
        <p:nvSpPr>
          <p:cNvPr id="182" name="Google Shape;182;g22dd887367d_1_21"/>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Alerting</a:t>
            </a:r>
            <a:endParaRPr/>
          </a:p>
          <a:p>
            <a:pPr indent="-304800" lvl="1" marL="914400" rtl="0" algn="l">
              <a:lnSpc>
                <a:spcPct val="115000"/>
              </a:lnSpc>
              <a:spcBef>
                <a:spcPts val="0"/>
              </a:spcBef>
              <a:spcAft>
                <a:spcPts val="0"/>
              </a:spcAft>
              <a:buSzPts val="1200"/>
              <a:buChar char="○"/>
            </a:pPr>
            <a:r>
              <a:rPr lang="en"/>
              <a:t>Lemon, peppermint, pine</a:t>
            </a:r>
            <a:endParaRPr/>
          </a:p>
          <a:p>
            <a:pPr indent="-304800" lvl="1" marL="914400" rtl="0" algn="l">
              <a:lnSpc>
                <a:spcPct val="115000"/>
              </a:lnSpc>
              <a:spcBef>
                <a:spcPts val="0"/>
              </a:spcBef>
              <a:spcAft>
                <a:spcPts val="0"/>
              </a:spcAft>
              <a:buSzPts val="1200"/>
              <a:buChar char="○"/>
            </a:pPr>
            <a:r>
              <a:rPr lang="en"/>
              <a:t>Scented markers</a:t>
            </a:r>
            <a:endParaRPr/>
          </a:p>
          <a:p>
            <a:pPr indent="-304800" lvl="1" marL="914400" rtl="0" algn="l">
              <a:lnSpc>
                <a:spcPct val="115000"/>
              </a:lnSpc>
              <a:spcBef>
                <a:spcPts val="0"/>
              </a:spcBef>
              <a:spcAft>
                <a:spcPts val="0"/>
              </a:spcAft>
              <a:buSzPts val="1200"/>
              <a:buChar char="○"/>
            </a:pPr>
            <a:r>
              <a:rPr lang="en"/>
              <a:t>Distasteful smells</a:t>
            </a:r>
            <a:endParaRPr/>
          </a:p>
          <a:p>
            <a:pPr indent="-304800" lvl="1" marL="914400" rtl="0" algn="l">
              <a:lnSpc>
                <a:spcPct val="115000"/>
              </a:lnSpc>
              <a:spcBef>
                <a:spcPts val="0"/>
              </a:spcBef>
              <a:spcAft>
                <a:spcPts val="0"/>
              </a:spcAft>
              <a:buSzPts val="1200"/>
              <a:buChar char="○"/>
            </a:pPr>
            <a:r>
              <a:rPr lang="en"/>
              <a:t>Smells associated with stressful memories</a:t>
            </a:r>
            <a:endParaRPr/>
          </a:p>
        </p:txBody>
      </p:sp>
      <p:pic>
        <p:nvPicPr>
          <p:cNvPr id="183" name="Google Shape;183;g22dd887367d_1_21"/>
          <p:cNvPicPr preferRelativeResize="0"/>
          <p:nvPr/>
        </p:nvPicPr>
        <p:blipFill rotWithShape="1">
          <a:blip r:embed="rId3">
            <a:alphaModFix/>
          </a:blip>
          <a:srcRect b="0" l="0" r="0" t="0"/>
          <a:stretch/>
        </p:blipFill>
        <p:spPr>
          <a:xfrm>
            <a:off x="3500425" y="2789688"/>
            <a:ext cx="2143125" cy="2143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2dd887367d_1_0"/>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Visual Sensory Tools</a:t>
            </a:r>
            <a:endParaRPr/>
          </a:p>
        </p:txBody>
      </p:sp>
      <p:sp>
        <p:nvSpPr>
          <p:cNvPr id="189" name="Google Shape;189;g22dd887367d_1_0"/>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Alerting</a:t>
            </a:r>
            <a:endParaRPr/>
          </a:p>
          <a:p>
            <a:pPr indent="-304800" lvl="1" marL="914400" rtl="0" algn="l">
              <a:lnSpc>
                <a:spcPct val="115000"/>
              </a:lnSpc>
              <a:spcBef>
                <a:spcPts val="0"/>
              </a:spcBef>
              <a:spcAft>
                <a:spcPts val="0"/>
              </a:spcAft>
              <a:buSzPts val="1200"/>
              <a:buChar char="○"/>
            </a:pPr>
            <a:r>
              <a:rPr lang="en"/>
              <a:t>Bright colors</a:t>
            </a:r>
            <a:endParaRPr/>
          </a:p>
          <a:p>
            <a:pPr indent="-304800" lvl="1" marL="914400" rtl="0" algn="l">
              <a:lnSpc>
                <a:spcPct val="115000"/>
              </a:lnSpc>
              <a:spcBef>
                <a:spcPts val="0"/>
              </a:spcBef>
              <a:spcAft>
                <a:spcPts val="0"/>
              </a:spcAft>
              <a:buSzPts val="1200"/>
              <a:buChar char="○"/>
            </a:pPr>
            <a:r>
              <a:rPr lang="en"/>
              <a:t>Bright lights</a:t>
            </a:r>
            <a:endParaRPr/>
          </a:p>
          <a:p>
            <a:pPr indent="-304800" lvl="1" marL="914400" rtl="0" algn="l">
              <a:lnSpc>
                <a:spcPct val="115000"/>
              </a:lnSpc>
              <a:spcBef>
                <a:spcPts val="0"/>
              </a:spcBef>
              <a:spcAft>
                <a:spcPts val="0"/>
              </a:spcAft>
              <a:buSzPts val="1200"/>
              <a:buChar char="○"/>
            </a:pPr>
            <a:r>
              <a:rPr lang="en"/>
              <a:t>Fast paced videos</a:t>
            </a:r>
            <a:endParaRPr/>
          </a:p>
          <a:p>
            <a:pPr indent="-304800" lvl="1" marL="914400" rtl="0" algn="l">
              <a:lnSpc>
                <a:spcPct val="115000"/>
              </a:lnSpc>
              <a:spcBef>
                <a:spcPts val="0"/>
              </a:spcBef>
              <a:spcAft>
                <a:spcPts val="0"/>
              </a:spcAft>
              <a:buSzPts val="1200"/>
              <a:buChar char="○"/>
            </a:pPr>
            <a:r>
              <a:rPr lang="en"/>
              <a:t>Busy decorations</a:t>
            </a:r>
            <a:endParaRPr/>
          </a:p>
        </p:txBody>
      </p:sp>
      <p:sp>
        <p:nvSpPr>
          <p:cNvPr id="190" name="Google Shape;190;g22dd887367d_1_0"/>
          <p:cNvSpPr txBox="1"/>
          <p:nvPr>
            <p:ph idx="1" type="body"/>
          </p:nvPr>
        </p:nvSpPr>
        <p:spPr>
          <a:xfrm>
            <a:off x="311700" y="1219225"/>
            <a:ext cx="3999900" cy="33540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Calming</a:t>
            </a:r>
            <a:endParaRPr/>
          </a:p>
          <a:p>
            <a:pPr indent="-317500" lvl="1" marL="914400" rtl="0" algn="l">
              <a:lnSpc>
                <a:spcPct val="115000"/>
              </a:lnSpc>
              <a:spcBef>
                <a:spcPts val="0"/>
              </a:spcBef>
              <a:spcAft>
                <a:spcPts val="0"/>
              </a:spcAft>
              <a:buSzPts val="1400"/>
              <a:buChar char="○"/>
            </a:pPr>
            <a:r>
              <a:rPr lang="en"/>
              <a:t>Cool colors ( blues and greens)</a:t>
            </a:r>
            <a:endParaRPr/>
          </a:p>
          <a:p>
            <a:pPr indent="-317500" lvl="1" marL="914400" rtl="0" algn="l">
              <a:lnSpc>
                <a:spcPct val="115000"/>
              </a:lnSpc>
              <a:spcBef>
                <a:spcPts val="0"/>
              </a:spcBef>
              <a:spcAft>
                <a:spcPts val="0"/>
              </a:spcAft>
              <a:buSzPts val="1400"/>
              <a:buChar char="○"/>
            </a:pPr>
            <a:r>
              <a:rPr lang="en"/>
              <a:t>Lava Lamp</a:t>
            </a:r>
            <a:endParaRPr/>
          </a:p>
          <a:p>
            <a:pPr indent="-317500" lvl="1" marL="914400" rtl="0" algn="l">
              <a:lnSpc>
                <a:spcPct val="115000"/>
              </a:lnSpc>
              <a:spcBef>
                <a:spcPts val="0"/>
              </a:spcBef>
              <a:spcAft>
                <a:spcPts val="0"/>
              </a:spcAft>
              <a:buSzPts val="1400"/>
              <a:buChar char="○"/>
            </a:pPr>
            <a:r>
              <a:rPr lang="en"/>
              <a:t>Snow globe</a:t>
            </a:r>
            <a:endParaRPr/>
          </a:p>
          <a:p>
            <a:pPr indent="-304800" lvl="1" marL="914400" rtl="0" algn="l">
              <a:lnSpc>
                <a:spcPct val="115000"/>
              </a:lnSpc>
              <a:spcBef>
                <a:spcPts val="0"/>
              </a:spcBef>
              <a:spcAft>
                <a:spcPts val="0"/>
              </a:spcAft>
              <a:buSzPts val="1200"/>
              <a:buChar char="○"/>
            </a:pPr>
            <a:r>
              <a:rPr lang="en"/>
              <a:t>Calming bottle</a:t>
            </a:r>
            <a:endParaRPr/>
          </a:p>
          <a:p>
            <a:pPr indent="-304800" lvl="1" marL="914400" rtl="0" algn="l">
              <a:lnSpc>
                <a:spcPct val="115000"/>
              </a:lnSpc>
              <a:spcBef>
                <a:spcPts val="0"/>
              </a:spcBef>
              <a:spcAft>
                <a:spcPts val="0"/>
              </a:spcAft>
              <a:buSzPts val="1200"/>
              <a:buChar char="○"/>
            </a:pPr>
            <a:r>
              <a:rPr lang="en"/>
              <a:t>Dim lights</a:t>
            </a:r>
            <a:endParaRPr/>
          </a:p>
          <a:p>
            <a:pPr indent="-304800" lvl="1" marL="914400" rtl="0" algn="l">
              <a:lnSpc>
                <a:spcPct val="115000"/>
              </a:lnSpc>
              <a:spcBef>
                <a:spcPts val="0"/>
              </a:spcBef>
              <a:spcAft>
                <a:spcPts val="0"/>
              </a:spcAft>
              <a:buSzPts val="1200"/>
              <a:buChar char="○"/>
            </a:pPr>
            <a:r>
              <a:rPr lang="en"/>
              <a:t>Predictable patterns</a:t>
            </a:r>
            <a:endParaRPr/>
          </a:p>
          <a:p>
            <a:pPr indent="-304800" lvl="1" marL="914400" rtl="0" algn="l">
              <a:lnSpc>
                <a:spcPct val="115000"/>
              </a:lnSpc>
              <a:spcBef>
                <a:spcPts val="0"/>
              </a:spcBef>
              <a:spcAft>
                <a:spcPts val="0"/>
              </a:spcAft>
              <a:buSzPts val="1200"/>
              <a:buChar char="○"/>
            </a:pPr>
            <a:r>
              <a:rPr lang="en"/>
              <a:t>Blank walls</a:t>
            </a:r>
            <a:endParaRPr/>
          </a:p>
          <a:p>
            <a:pPr indent="-304800" lvl="1" marL="914400" rtl="0" algn="l">
              <a:lnSpc>
                <a:spcPct val="115000"/>
              </a:lnSpc>
              <a:spcBef>
                <a:spcPts val="0"/>
              </a:spcBef>
              <a:spcAft>
                <a:spcPts val="0"/>
              </a:spcAft>
              <a:buSzPts val="1200"/>
              <a:buChar char="○"/>
            </a:pPr>
            <a:r>
              <a:rPr lang="en"/>
              <a:t>Timers</a:t>
            </a:r>
            <a:endParaRPr/>
          </a:p>
          <a:p>
            <a:pPr indent="0" lvl="0" marL="457200" rtl="0" algn="l">
              <a:lnSpc>
                <a:spcPct val="115000"/>
              </a:lnSpc>
              <a:spcBef>
                <a:spcPts val="0"/>
              </a:spcBef>
              <a:spcAft>
                <a:spcPts val="0"/>
              </a:spcAft>
              <a:buSzPts val="1400"/>
              <a:buNone/>
            </a:pPr>
            <a:r>
              <a:t/>
            </a:r>
            <a:endParaRPr/>
          </a:p>
        </p:txBody>
      </p:sp>
      <p:pic>
        <p:nvPicPr>
          <p:cNvPr id="191" name="Google Shape;191;g22dd887367d_1_0"/>
          <p:cNvPicPr preferRelativeResize="0"/>
          <p:nvPr/>
        </p:nvPicPr>
        <p:blipFill rotWithShape="1">
          <a:blip r:embed="rId3">
            <a:alphaModFix/>
          </a:blip>
          <a:srcRect b="0" l="0" r="0" t="0"/>
          <a:stretch/>
        </p:blipFill>
        <p:spPr>
          <a:xfrm>
            <a:off x="3161100" y="2424875"/>
            <a:ext cx="1790700" cy="2552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7"/>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Oral Sensory Tools</a:t>
            </a:r>
            <a:endParaRPr/>
          </a:p>
        </p:txBody>
      </p:sp>
      <p:sp>
        <p:nvSpPr>
          <p:cNvPr id="197" name="Google Shape;197;p17"/>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Calming</a:t>
            </a:r>
            <a:endParaRPr/>
          </a:p>
          <a:p>
            <a:pPr indent="-304800" lvl="1" marL="914400" rtl="0" algn="l">
              <a:lnSpc>
                <a:spcPct val="115000"/>
              </a:lnSpc>
              <a:spcBef>
                <a:spcPts val="0"/>
              </a:spcBef>
              <a:spcAft>
                <a:spcPts val="0"/>
              </a:spcAft>
              <a:buSzPts val="1200"/>
              <a:buChar char="○"/>
            </a:pPr>
            <a:r>
              <a:rPr lang="en"/>
              <a:t>MIld or sweet flavors</a:t>
            </a:r>
            <a:endParaRPr/>
          </a:p>
          <a:p>
            <a:pPr indent="-304800" lvl="1" marL="914400" rtl="0" algn="l">
              <a:lnSpc>
                <a:spcPct val="115000"/>
              </a:lnSpc>
              <a:spcBef>
                <a:spcPts val="0"/>
              </a:spcBef>
              <a:spcAft>
                <a:spcPts val="0"/>
              </a:spcAft>
              <a:buSzPts val="1200"/>
              <a:buChar char="○"/>
            </a:pPr>
            <a:r>
              <a:rPr lang="en"/>
              <a:t>Blowing bubbles</a:t>
            </a:r>
            <a:endParaRPr/>
          </a:p>
          <a:p>
            <a:pPr indent="-304800" lvl="1" marL="914400" rtl="0" algn="l">
              <a:lnSpc>
                <a:spcPct val="115000"/>
              </a:lnSpc>
              <a:spcBef>
                <a:spcPts val="0"/>
              </a:spcBef>
              <a:spcAft>
                <a:spcPts val="0"/>
              </a:spcAft>
              <a:buSzPts val="1200"/>
              <a:buChar char="○"/>
            </a:pPr>
            <a:r>
              <a:rPr lang="en"/>
              <a:t>Blowing a pinwheel </a:t>
            </a:r>
            <a:endParaRPr/>
          </a:p>
          <a:p>
            <a:pPr indent="-304800" lvl="1" marL="914400" rtl="0" algn="l">
              <a:lnSpc>
                <a:spcPct val="115000"/>
              </a:lnSpc>
              <a:spcBef>
                <a:spcPts val="0"/>
              </a:spcBef>
              <a:spcAft>
                <a:spcPts val="0"/>
              </a:spcAft>
              <a:buSzPts val="1200"/>
              <a:buChar char="○"/>
            </a:pPr>
            <a:r>
              <a:rPr lang="en"/>
              <a:t>Drinking through a straw</a:t>
            </a:r>
            <a:endParaRPr/>
          </a:p>
          <a:p>
            <a:pPr indent="-304800" lvl="1" marL="914400" rtl="0" algn="l">
              <a:lnSpc>
                <a:spcPct val="115000"/>
              </a:lnSpc>
              <a:spcBef>
                <a:spcPts val="0"/>
              </a:spcBef>
              <a:spcAft>
                <a:spcPts val="0"/>
              </a:spcAft>
              <a:buSzPts val="1200"/>
              <a:buChar char="○"/>
            </a:pPr>
            <a:r>
              <a:rPr lang="en"/>
              <a:t>Chewy snacks</a:t>
            </a:r>
            <a:endParaRPr/>
          </a:p>
          <a:p>
            <a:pPr indent="-304800" lvl="1" marL="914400" rtl="0" algn="l">
              <a:lnSpc>
                <a:spcPct val="115000"/>
              </a:lnSpc>
              <a:spcBef>
                <a:spcPts val="0"/>
              </a:spcBef>
              <a:spcAft>
                <a:spcPts val="0"/>
              </a:spcAft>
              <a:buSzPts val="1200"/>
              <a:buChar char="○"/>
            </a:pPr>
            <a:r>
              <a:rPr lang="en"/>
              <a:t>Chewing gum with fruit or sweet flavors</a:t>
            </a:r>
            <a:endParaRPr/>
          </a:p>
          <a:p>
            <a:pPr indent="-304800" lvl="1" marL="914400" rtl="0" algn="l">
              <a:lnSpc>
                <a:spcPct val="115000"/>
              </a:lnSpc>
              <a:spcBef>
                <a:spcPts val="0"/>
              </a:spcBef>
              <a:spcAft>
                <a:spcPts val="0"/>
              </a:spcAft>
              <a:buSzPts val="1200"/>
              <a:buChar char="○"/>
            </a:pPr>
            <a:r>
              <a:rPr lang="en"/>
              <a:t>Warm foods</a:t>
            </a:r>
            <a:endParaRPr/>
          </a:p>
          <a:p>
            <a:pPr indent="0" lvl="0" marL="457200" rtl="0" algn="l">
              <a:lnSpc>
                <a:spcPct val="115000"/>
              </a:lnSpc>
              <a:spcBef>
                <a:spcPts val="0"/>
              </a:spcBef>
              <a:spcAft>
                <a:spcPts val="0"/>
              </a:spcAft>
              <a:buSzPts val="1400"/>
              <a:buNone/>
            </a:pPr>
            <a:r>
              <a:t/>
            </a:r>
            <a:endParaRPr/>
          </a:p>
        </p:txBody>
      </p:sp>
      <p:sp>
        <p:nvSpPr>
          <p:cNvPr id="198" name="Google Shape;198;p17"/>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Alerting</a:t>
            </a:r>
            <a:endParaRPr/>
          </a:p>
          <a:p>
            <a:pPr indent="-317500" lvl="1" marL="914400" rtl="0" algn="l">
              <a:lnSpc>
                <a:spcPct val="115000"/>
              </a:lnSpc>
              <a:spcBef>
                <a:spcPts val="0"/>
              </a:spcBef>
              <a:spcAft>
                <a:spcPts val="0"/>
              </a:spcAft>
              <a:buSzPts val="1400"/>
              <a:buChar char="○"/>
            </a:pPr>
            <a:r>
              <a:rPr lang="en"/>
              <a:t>Strong flavors</a:t>
            </a:r>
            <a:endParaRPr/>
          </a:p>
          <a:p>
            <a:pPr indent="-304800" lvl="2" marL="1371600" rtl="0" algn="l">
              <a:lnSpc>
                <a:spcPct val="115000"/>
              </a:lnSpc>
              <a:spcBef>
                <a:spcPts val="0"/>
              </a:spcBef>
              <a:spcAft>
                <a:spcPts val="0"/>
              </a:spcAft>
              <a:buSzPts val="1200"/>
              <a:buChar char="■"/>
            </a:pPr>
            <a:r>
              <a:rPr lang="en"/>
              <a:t>Spicy, sour, mint</a:t>
            </a:r>
            <a:endParaRPr/>
          </a:p>
          <a:p>
            <a:pPr indent="-304800" lvl="1" marL="914400" rtl="0" algn="l">
              <a:lnSpc>
                <a:spcPct val="115000"/>
              </a:lnSpc>
              <a:spcBef>
                <a:spcPts val="0"/>
              </a:spcBef>
              <a:spcAft>
                <a:spcPts val="0"/>
              </a:spcAft>
              <a:buSzPts val="1200"/>
              <a:buChar char="○"/>
            </a:pPr>
            <a:r>
              <a:rPr lang="en"/>
              <a:t>Crunchy snacks</a:t>
            </a:r>
            <a:endParaRPr/>
          </a:p>
          <a:p>
            <a:pPr indent="-304800" lvl="1" marL="914400" rtl="0" algn="l">
              <a:lnSpc>
                <a:spcPct val="115000"/>
              </a:lnSpc>
              <a:spcBef>
                <a:spcPts val="0"/>
              </a:spcBef>
              <a:spcAft>
                <a:spcPts val="0"/>
              </a:spcAft>
              <a:buSzPts val="1200"/>
              <a:buChar char="○"/>
            </a:pPr>
            <a:r>
              <a:rPr lang="en"/>
              <a:t>Cold foods</a:t>
            </a:r>
            <a:endParaRPr/>
          </a:p>
          <a:p>
            <a:pPr indent="-304800" lvl="1" marL="914400" rtl="0" algn="l">
              <a:lnSpc>
                <a:spcPct val="115000"/>
              </a:lnSpc>
              <a:spcBef>
                <a:spcPts val="0"/>
              </a:spcBef>
              <a:spcAft>
                <a:spcPts val="0"/>
              </a:spcAft>
              <a:buSzPts val="1200"/>
              <a:buChar char="○"/>
            </a:pPr>
            <a:r>
              <a:rPr lang="en"/>
              <a:t>Carbonated beverage </a:t>
            </a:r>
            <a:endParaRPr/>
          </a:p>
          <a:p>
            <a:pPr indent="0" lvl="0" marL="0" rtl="0" algn="l">
              <a:lnSpc>
                <a:spcPct val="115000"/>
              </a:lnSpc>
              <a:spcBef>
                <a:spcPts val="0"/>
              </a:spcBef>
              <a:spcAft>
                <a:spcPts val="0"/>
              </a:spcAft>
              <a:buSzPts val="1400"/>
              <a:buNone/>
            </a:pPr>
            <a:r>
              <a:rPr lang="en" sz="1200"/>
              <a:t>		</a:t>
            </a:r>
            <a:endParaRPr/>
          </a:p>
          <a:p>
            <a:pPr indent="0" lvl="0" marL="457200" rtl="0" algn="l">
              <a:lnSpc>
                <a:spcPct val="115000"/>
              </a:lnSpc>
              <a:spcBef>
                <a:spcPts val="0"/>
              </a:spcBef>
              <a:spcAft>
                <a:spcPts val="0"/>
              </a:spcAft>
              <a:buSzPts val="1400"/>
              <a:buNone/>
            </a:pPr>
            <a:r>
              <a:t/>
            </a:r>
            <a:endParaRPr/>
          </a:p>
        </p:txBody>
      </p:sp>
      <p:pic>
        <p:nvPicPr>
          <p:cNvPr id="199" name="Google Shape;199;p17"/>
          <p:cNvPicPr preferRelativeResize="0"/>
          <p:nvPr/>
        </p:nvPicPr>
        <p:blipFill rotWithShape="1">
          <a:blip r:embed="rId3">
            <a:alphaModFix/>
          </a:blip>
          <a:srcRect b="0" l="0" r="0" t="0"/>
          <a:stretch/>
        </p:blipFill>
        <p:spPr>
          <a:xfrm>
            <a:off x="7399925" y="2769576"/>
            <a:ext cx="1517425" cy="2163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2"/>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Your presenters today</a:t>
            </a:r>
            <a:endParaRPr/>
          </a:p>
        </p:txBody>
      </p:sp>
      <p:sp>
        <p:nvSpPr>
          <p:cNvPr id="69" name="Google Shape;69;p2"/>
          <p:cNvSpPr txBox="1"/>
          <p:nvPr>
            <p:ph idx="1" type="body"/>
          </p:nvPr>
        </p:nvSpPr>
        <p:spPr>
          <a:xfrm>
            <a:off x="311700" y="1225225"/>
            <a:ext cx="8520600" cy="37035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Gabrielle White, OTD, OTR/L</a:t>
            </a:r>
            <a:endParaRPr/>
          </a:p>
          <a:p>
            <a:pPr indent="-317500" lvl="1" marL="914400" rtl="0" algn="l">
              <a:lnSpc>
                <a:spcPct val="115000"/>
              </a:lnSpc>
              <a:spcBef>
                <a:spcPts val="0"/>
              </a:spcBef>
              <a:spcAft>
                <a:spcPts val="0"/>
              </a:spcAft>
              <a:buSzPts val="1400"/>
              <a:buChar char="○"/>
            </a:pPr>
            <a:r>
              <a:rPr lang="en"/>
              <a:t>Gabrielle is pediatric Occupational Therapist at Kapi’olani Medical Center for Women and Children. She has held several roles in pediatrics including inpatient, outpatient, school based, mental health, and community settings. In her free time you can find her at the beach, surfing, or doing yoga. </a:t>
            </a:r>
            <a:endParaRPr/>
          </a:p>
          <a:p>
            <a:pPr indent="-228600" lvl="0" marL="457200" rtl="0" algn="l">
              <a:lnSpc>
                <a:spcPct val="115000"/>
              </a:lnSpc>
              <a:spcBef>
                <a:spcPts val="0"/>
              </a:spcBef>
              <a:spcAft>
                <a:spcPts val="0"/>
              </a:spcAft>
              <a:buSzPts val="1800"/>
              <a:buNone/>
            </a:pPr>
            <a:r>
              <a:t/>
            </a:r>
            <a:endParaRPr/>
          </a:p>
          <a:p>
            <a:pPr indent="-342900" lvl="0" marL="457200" rtl="0" algn="l">
              <a:lnSpc>
                <a:spcPct val="115000"/>
              </a:lnSpc>
              <a:spcBef>
                <a:spcPts val="0"/>
              </a:spcBef>
              <a:spcAft>
                <a:spcPts val="0"/>
              </a:spcAft>
              <a:buSzPts val="1800"/>
              <a:buChar char="●"/>
            </a:pPr>
            <a:r>
              <a:rPr lang="en"/>
              <a:t>Robin Putnam, MS MOT, OTR/L</a:t>
            </a:r>
            <a:endParaRPr/>
          </a:p>
          <a:p>
            <a:pPr indent="-317500" lvl="1" marL="914400" rtl="0" algn="l">
              <a:lnSpc>
                <a:spcPct val="115000"/>
              </a:lnSpc>
              <a:spcBef>
                <a:spcPts val="0"/>
              </a:spcBef>
              <a:spcAft>
                <a:spcPts val="0"/>
              </a:spcAft>
              <a:buSzPts val="1400"/>
              <a:buChar char="○"/>
            </a:pPr>
            <a:r>
              <a:rPr lang="en"/>
              <a:t>Robin is a pediatric Occupational therapist at Kapi’olani Medical Center for Women and children.  She has worked with children in different roles prior to becoming an OT including pre-school teacher and school counselor.  As an OT she has worked with children and families in the private clinic, school, and hospital settings.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Tactile Sensory Tools</a:t>
            </a:r>
            <a:endParaRPr/>
          </a:p>
        </p:txBody>
      </p:sp>
      <p:sp>
        <p:nvSpPr>
          <p:cNvPr id="205" name="Google Shape;205;p18"/>
          <p:cNvSpPr txBox="1"/>
          <p:nvPr>
            <p:ph idx="1" type="body"/>
          </p:nvPr>
        </p:nvSpPr>
        <p:spPr>
          <a:xfrm>
            <a:off x="311700" y="1225225"/>
            <a:ext cx="3797400" cy="3354000"/>
          </a:xfrm>
          <a:prstGeom prst="rect">
            <a:avLst/>
          </a:prstGeom>
          <a:noFill/>
          <a:ln>
            <a:noFill/>
          </a:ln>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lang="en"/>
              <a:t>Calming</a:t>
            </a:r>
            <a:endParaRPr/>
          </a:p>
          <a:p>
            <a:pPr indent="-304800" lvl="1" marL="914400" rtl="0" algn="l">
              <a:lnSpc>
                <a:spcPct val="100000"/>
              </a:lnSpc>
              <a:spcBef>
                <a:spcPts val="0"/>
              </a:spcBef>
              <a:spcAft>
                <a:spcPts val="0"/>
              </a:spcAft>
              <a:buSzPts val="1200"/>
              <a:buChar char="○"/>
            </a:pPr>
            <a:r>
              <a:rPr lang="en"/>
              <a:t>Soft textures</a:t>
            </a:r>
            <a:endParaRPr/>
          </a:p>
          <a:p>
            <a:pPr indent="-304800" lvl="1" marL="914400" rtl="0" algn="l">
              <a:lnSpc>
                <a:spcPct val="100000"/>
              </a:lnSpc>
              <a:spcBef>
                <a:spcPts val="0"/>
              </a:spcBef>
              <a:spcAft>
                <a:spcPts val="0"/>
              </a:spcAft>
              <a:buSzPts val="1200"/>
              <a:buChar char="○"/>
            </a:pPr>
            <a:r>
              <a:rPr lang="en"/>
              <a:t>Firm pressure/hugs</a:t>
            </a:r>
            <a:endParaRPr/>
          </a:p>
          <a:p>
            <a:pPr indent="-304800" lvl="1" marL="914400" rtl="0" algn="l">
              <a:lnSpc>
                <a:spcPct val="100000"/>
              </a:lnSpc>
              <a:spcBef>
                <a:spcPts val="0"/>
              </a:spcBef>
              <a:spcAft>
                <a:spcPts val="0"/>
              </a:spcAft>
              <a:buSzPts val="1200"/>
              <a:buChar char="○"/>
            </a:pPr>
            <a:r>
              <a:rPr lang="en"/>
              <a:t>Massage</a:t>
            </a:r>
            <a:endParaRPr/>
          </a:p>
          <a:p>
            <a:pPr indent="-304800" lvl="1" marL="914400" rtl="0" algn="l">
              <a:lnSpc>
                <a:spcPct val="100000"/>
              </a:lnSpc>
              <a:spcBef>
                <a:spcPts val="0"/>
              </a:spcBef>
              <a:spcAft>
                <a:spcPts val="0"/>
              </a:spcAft>
              <a:buSzPts val="1200"/>
              <a:buChar char="○"/>
            </a:pPr>
            <a:r>
              <a:rPr lang="en"/>
              <a:t>Warmth (in a blanket, warm bath/shower, cuddling)</a:t>
            </a:r>
            <a:endParaRPr/>
          </a:p>
          <a:p>
            <a:pPr indent="-304800" lvl="1" marL="914400" rtl="0" algn="l">
              <a:lnSpc>
                <a:spcPct val="100000"/>
              </a:lnSpc>
              <a:spcBef>
                <a:spcPts val="0"/>
              </a:spcBef>
              <a:spcAft>
                <a:spcPts val="0"/>
              </a:spcAft>
              <a:buSzPts val="1200"/>
              <a:buChar char="○"/>
            </a:pPr>
            <a:r>
              <a:rPr lang="en"/>
              <a:t>Water play</a:t>
            </a:r>
            <a:endParaRPr/>
          </a:p>
          <a:p>
            <a:pPr indent="-304800" lvl="1" marL="914400" rtl="0" algn="l">
              <a:lnSpc>
                <a:spcPct val="100000"/>
              </a:lnSpc>
              <a:spcBef>
                <a:spcPts val="0"/>
              </a:spcBef>
              <a:spcAft>
                <a:spcPts val="0"/>
              </a:spcAft>
              <a:buSzPts val="1200"/>
              <a:buChar char="○"/>
            </a:pPr>
            <a:r>
              <a:rPr lang="en"/>
              <a:t>Sensory bin (depends on textures the child tolerates)</a:t>
            </a:r>
            <a:endParaRPr/>
          </a:p>
          <a:p>
            <a:pPr indent="0" lvl="0" marL="457200" rtl="0" algn="l">
              <a:lnSpc>
                <a:spcPct val="100000"/>
              </a:lnSpc>
              <a:spcBef>
                <a:spcPts val="0"/>
              </a:spcBef>
              <a:spcAft>
                <a:spcPts val="0"/>
              </a:spcAft>
              <a:buSzPts val="1400"/>
              <a:buNone/>
            </a:pPr>
            <a:r>
              <a:t/>
            </a:r>
            <a:endParaRPr/>
          </a:p>
        </p:txBody>
      </p:sp>
      <p:sp>
        <p:nvSpPr>
          <p:cNvPr id="206" name="Google Shape;206;p18"/>
          <p:cNvSpPr txBox="1"/>
          <p:nvPr>
            <p:ph idx="2" type="body"/>
          </p:nvPr>
        </p:nvSpPr>
        <p:spPr>
          <a:xfrm>
            <a:off x="4832400" y="1147225"/>
            <a:ext cx="3999900" cy="33540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Alerting</a:t>
            </a:r>
            <a:endParaRPr/>
          </a:p>
          <a:p>
            <a:pPr indent="-317500" lvl="1" marL="914400" rtl="0" algn="l">
              <a:lnSpc>
                <a:spcPct val="115000"/>
              </a:lnSpc>
              <a:spcBef>
                <a:spcPts val="0"/>
              </a:spcBef>
              <a:spcAft>
                <a:spcPts val="0"/>
              </a:spcAft>
              <a:buSzPts val="1400"/>
              <a:buChar char="○"/>
            </a:pPr>
            <a:r>
              <a:rPr lang="en"/>
              <a:t>Rough textures</a:t>
            </a:r>
            <a:endParaRPr/>
          </a:p>
          <a:p>
            <a:pPr indent="-317500" lvl="1" marL="914400" rtl="0" algn="l">
              <a:lnSpc>
                <a:spcPct val="115000"/>
              </a:lnSpc>
              <a:spcBef>
                <a:spcPts val="0"/>
              </a:spcBef>
              <a:spcAft>
                <a:spcPts val="0"/>
              </a:spcAft>
              <a:buSzPts val="1400"/>
              <a:buChar char="○"/>
            </a:pPr>
            <a:r>
              <a:rPr lang="en"/>
              <a:t>Light touch</a:t>
            </a:r>
            <a:endParaRPr/>
          </a:p>
          <a:p>
            <a:pPr indent="-304800" lvl="1" marL="914400" rtl="0" algn="l">
              <a:lnSpc>
                <a:spcPct val="115000"/>
              </a:lnSpc>
              <a:spcBef>
                <a:spcPts val="0"/>
              </a:spcBef>
              <a:spcAft>
                <a:spcPts val="0"/>
              </a:spcAft>
              <a:buSzPts val="1200"/>
              <a:buChar char="○"/>
            </a:pPr>
            <a:r>
              <a:rPr lang="en"/>
              <a:t>Cool temperatures</a:t>
            </a:r>
            <a:endParaRPr/>
          </a:p>
          <a:p>
            <a:pPr indent="-304800" lvl="1" marL="914400" rtl="0" algn="l">
              <a:lnSpc>
                <a:spcPct val="115000"/>
              </a:lnSpc>
              <a:spcBef>
                <a:spcPts val="0"/>
              </a:spcBef>
              <a:spcAft>
                <a:spcPts val="0"/>
              </a:spcAft>
              <a:buSzPts val="1200"/>
              <a:buChar char="○"/>
            </a:pPr>
            <a:r>
              <a:rPr lang="en"/>
              <a:t>Unexpected touch</a:t>
            </a:r>
            <a:endParaRPr/>
          </a:p>
          <a:p>
            <a:pPr indent="-304800" lvl="1" marL="914400" rtl="0" algn="l">
              <a:lnSpc>
                <a:spcPct val="115000"/>
              </a:lnSpc>
              <a:spcBef>
                <a:spcPts val="0"/>
              </a:spcBef>
              <a:spcAft>
                <a:spcPts val="0"/>
              </a:spcAft>
              <a:buSzPts val="1200"/>
              <a:buChar char="○"/>
            </a:pPr>
            <a:r>
              <a:rPr lang="en"/>
              <a:t>Vibration</a:t>
            </a:r>
            <a:endParaRPr/>
          </a:p>
          <a:p>
            <a:pPr indent="-304800" lvl="1" marL="914400" rtl="0" algn="l">
              <a:lnSpc>
                <a:spcPct val="100000"/>
              </a:lnSpc>
              <a:spcBef>
                <a:spcPts val="0"/>
              </a:spcBef>
              <a:spcAft>
                <a:spcPts val="0"/>
              </a:spcAft>
              <a:buSzPts val="1200"/>
              <a:buChar char="○"/>
            </a:pPr>
            <a:r>
              <a:rPr lang="en"/>
              <a:t>Sensory bin (depends on textures the child tolerates/enjoys)</a:t>
            </a:r>
            <a:endParaRPr/>
          </a:p>
          <a:p>
            <a:pPr indent="0" lvl="0" marL="457200" rtl="0" algn="l">
              <a:lnSpc>
                <a:spcPct val="115000"/>
              </a:lnSpc>
              <a:spcBef>
                <a:spcPts val="0"/>
              </a:spcBef>
              <a:spcAft>
                <a:spcPts val="0"/>
              </a:spcAft>
              <a:buSzPts val="1400"/>
              <a:buNone/>
            </a:pPr>
            <a:r>
              <a:t/>
            </a:r>
            <a:endParaRPr/>
          </a:p>
        </p:txBody>
      </p:sp>
      <p:pic>
        <p:nvPicPr>
          <p:cNvPr id="207" name="Google Shape;207;p18"/>
          <p:cNvPicPr preferRelativeResize="0"/>
          <p:nvPr/>
        </p:nvPicPr>
        <p:blipFill rotWithShape="1">
          <a:blip r:embed="rId3">
            <a:alphaModFix/>
          </a:blip>
          <a:srcRect b="0" l="0" r="0" t="0"/>
          <a:stretch/>
        </p:blipFill>
        <p:spPr>
          <a:xfrm>
            <a:off x="3950175" y="2841525"/>
            <a:ext cx="1452775" cy="2211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9"/>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Vestibular Sensory Tools</a:t>
            </a:r>
            <a:endParaRPr/>
          </a:p>
        </p:txBody>
      </p:sp>
      <p:sp>
        <p:nvSpPr>
          <p:cNvPr id="213" name="Google Shape;213;p19"/>
          <p:cNvSpPr txBox="1"/>
          <p:nvPr>
            <p:ph idx="1" type="body"/>
          </p:nvPr>
        </p:nvSpPr>
        <p:spPr>
          <a:xfrm>
            <a:off x="311700" y="1225225"/>
            <a:ext cx="3787500" cy="3354000"/>
          </a:xfrm>
          <a:prstGeom prst="rect">
            <a:avLst/>
          </a:prstGeom>
          <a:noFill/>
          <a:ln>
            <a:noFill/>
          </a:ln>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lang="en"/>
              <a:t>Calming</a:t>
            </a:r>
            <a:endParaRPr/>
          </a:p>
          <a:p>
            <a:pPr indent="-304800" lvl="1" marL="914400" rtl="0" algn="l">
              <a:lnSpc>
                <a:spcPct val="100000"/>
              </a:lnSpc>
              <a:spcBef>
                <a:spcPts val="0"/>
              </a:spcBef>
              <a:spcAft>
                <a:spcPts val="0"/>
              </a:spcAft>
              <a:buSzPts val="1200"/>
              <a:buChar char="○"/>
            </a:pPr>
            <a:r>
              <a:rPr lang="en"/>
              <a:t>Slow back and forth swinging</a:t>
            </a:r>
            <a:endParaRPr/>
          </a:p>
          <a:p>
            <a:pPr indent="-304800" lvl="1" marL="914400" rtl="0" algn="l">
              <a:lnSpc>
                <a:spcPct val="100000"/>
              </a:lnSpc>
              <a:spcBef>
                <a:spcPts val="0"/>
              </a:spcBef>
              <a:spcAft>
                <a:spcPts val="0"/>
              </a:spcAft>
              <a:buSzPts val="1200"/>
              <a:buChar char="○"/>
            </a:pPr>
            <a:r>
              <a:rPr lang="en"/>
              <a:t>Rocking</a:t>
            </a:r>
            <a:endParaRPr/>
          </a:p>
          <a:p>
            <a:pPr indent="-304800" lvl="1" marL="914400" rtl="0" algn="l">
              <a:lnSpc>
                <a:spcPct val="100000"/>
              </a:lnSpc>
              <a:spcBef>
                <a:spcPts val="0"/>
              </a:spcBef>
              <a:spcAft>
                <a:spcPts val="0"/>
              </a:spcAft>
              <a:buSzPts val="1200"/>
              <a:buChar char="○"/>
            </a:pPr>
            <a:r>
              <a:rPr lang="en"/>
              <a:t>Rhythmic movement</a:t>
            </a:r>
            <a:endParaRPr/>
          </a:p>
          <a:p>
            <a:pPr indent="-304800" lvl="1" marL="914400" rtl="0" algn="l">
              <a:lnSpc>
                <a:spcPct val="100000"/>
              </a:lnSpc>
              <a:spcBef>
                <a:spcPts val="0"/>
              </a:spcBef>
              <a:spcAft>
                <a:spcPts val="0"/>
              </a:spcAft>
              <a:buSzPts val="1200"/>
              <a:buChar char="○"/>
            </a:pPr>
            <a:r>
              <a:rPr lang="en"/>
              <a:t>Walking</a:t>
            </a:r>
            <a:endParaRPr/>
          </a:p>
          <a:p>
            <a:pPr indent="-304800" lvl="1" marL="914400" rtl="0" algn="l">
              <a:lnSpc>
                <a:spcPct val="100000"/>
              </a:lnSpc>
              <a:spcBef>
                <a:spcPts val="0"/>
              </a:spcBef>
              <a:spcAft>
                <a:spcPts val="0"/>
              </a:spcAft>
              <a:buSzPts val="1200"/>
              <a:buChar char="○"/>
            </a:pPr>
            <a:r>
              <a:rPr lang="en"/>
              <a:t>Air cushion in the chair</a:t>
            </a:r>
            <a:endParaRPr/>
          </a:p>
          <a:p>
            <a:pPr indent="0" lvl="0" marL="914400" rtl="0" algn="l">
              <a:lnSpc>
                <a:spcPct val="100000"/>
              </a:lnSpc>
              <a:spcBef>
                <a:spcPts val="0"/>
              </a:spcBef>
              <a:spcAft>
                <a:spcPts val="0"/>
              </a:spcAft>
              <a:buSzPts val="1400"/>
              <a:buNone/>
            </a:pPr>
            <a:r>
              <a:t/>
            </a:r>
            <a:endParaRPr/>
          </a:p>
          <a:p>
            <a:pPr indent="0" lvl="0" marL="457200" rtl="0" algn="l">
              <a:lnSpc>
                <a:spcPct val="100000"/>
              </a:lnSpc>
              <a:spcBef>
                <a:spcPts val="0"/>
              </a:spcBef>
              <a:spcAft>
                <a:spcPts val="0"/>
              </a:spcAft>
              <a:buSzPts val="1400"/>
              <a:buNone/>
            </a:pPr>
            <a:r>
              <a:t/>
            </a:r>
            <a:endParaRPr/>
          </a:p>
        </p:txBody>
      </p:sp>
      <p:sp>
        <p:nvSpPr>
          <p:cNvPr id="214" name="Google Shape;214;p19"/>
          <p:cNvSpPr txBox="1"/>
          <p:nvPr>
            <p:ph idx="2" type="body"/>
          </p:nvPr>
        </p:nvSpPr>
        <p:spPr>
          <a:xfrm>
            <a:off x="4832400" y="1147225"/>
            <a:ext cx="3999900" cy="3354000"/>
          </a:xfrm>
          <a:prstGeom prst="rect">
            <a:avLst/>
          </a:prstGeom>
          <a:noFill/>
          <a:ln>
            <a:noFill/>
          </a:ln>
        </p:spPr>
        <p:txBody>
          <a:bodyPr anchorCtr="0" anchor="t" bIns="91425" lIns="91425" spcFirstLastPara="1" rIns="91425" wrap="square" tIns="91425">
            <a:normAutofit/>
          </a:bodyPr>
          <a:lstStyle/>
          <a:p>
            <a:pPr indent="-317500" lvl="0" marL="457200" rtl="0" algn="l">
              <a:lnSpc>
                <a:spcPct val="115000"/>
              </a:lnSpc>
              <a:spcBef>
                <a:spcPts val="0"/>
              </a:spcBef>
              <a:spcAft>
                <a:spcPts val="0"/>
              </a:spcAft>
              <a:buSzPts val="1400"/>
              <a:buChar char="●"/>
            </a:pPr>
            <a:r>
              <a:rPr lang="en"/>
              <a:t>Alerting</a:t>
            </a:r>
            <a:endParaRPr/>
          </a:p>
          <a:p>
            <a:pPr indent="-317500" lvl="1" marL="914400" rtl="0" algn="l">
              <a:lnSpc>
                <a:spcPct val="115000"/>
              </a:lnSpc>
              <a:spcBef>
                <a:spcPts val="0"/>
              </a:spcBef>
              <a:spcAft>
                <a:spcPts val="0"/>
              </a:spcAft>
              <a:buSzPts val="1400"/>
              <a:buChar char="○"/>
            </a:pPr>
            <a:r>
              <a:rPr lang="en"/>
              <a:t>Fast vertical movement</a:t>
            </a:r>
            <a:endParaRPr/>
          </a:p>
          <a:p>
            <a:pPr indent="-304800" lvl="1" marL="914400" rtl="0" algn="l">
              <a:lnSpc>
                <a:spcPct val="115000"/>
              </a:lnSpc>
              <a:spcBef>
                <a:spcPts val="0"/>
              </a:spcBef>
              <a:spcAft>
                <a:spcPts val="0"/>
              </a:spcAft>
              <a:buSzPts val="1200"/>
              <a:buChar char="○"/>
            </a:pPr>
            <a:r>
              <a:rPr lang="en"/>
              <a:t>Spinning (</a:t>
            </a:r>
            <a:r>
              <a:rPr lang="en" sz="1300">
                <a:highlight>
                  <a:schemeClr val="lt1"/>
                </a:highlight>
              </a:rPr>
              <a:t>no more than 10 repetitions at a time – do not do this if there is any known heart or seizure history)</a:t>
            </a:r>
            <a:endParaRPr/>
          </a:p>
          <a:p>
            <a:pPr indent="-304800" lvl="1" marL="914400" rtl="0" algn="l">
              <a:lnSpc>
                <a:spcPct val="115000"/>
              </a:lnSpc>
              <a:spcBef>
                <a:spcPts val="0"/>
              </a:spcBef>
              <a:spcAft>
                <a:spcPts val="0"/>
              </a:spcAft>
              <a:buSzPts val="1200"/>
              <a:buChar char="○"/>
            </a:pPr>
            <a:r>
              <a:rPr lang="en"/>
              <a:t>running</a:t>
            </a:r>
            <a:endParaRPr/>
          </a:p>
          <a:p>
            <a:pPr indent="-304800" lvl="1" marL="914400" rtl="0" algn="l">
              <a:lnSpc>
                <a:spcPct val="115000"/>
              </a:lnSpc>
              <a:spcBef>
                <a:spcPts val="0"/>
              </a:spcBef>
              <a:spcAft>
                <a:spcPts val="0"/>
              </a:spcAft>
              <a:buSzPts val="1200"/>
              <a:buChar char="○"/>
            </a:pPr>
            <a:r>
              <a:rPr lang="en"/>
              <a:t>Riding a bike/scooter</a:t>
            </a:r>
            <a:endParaRPr/>
          </a:p>
          <a:p>
            <a:pPr indent="-304800" lvl="1" marL="914400" rtl="0" algn="l">
              <a:lnSpc>
                <a:spcPct val="115000"/>
              </a:lnSpc>
              <a:spcBef>
                <a:spcPts val="0"/>
              </a:spcBef>
              <a:spcAft>
                <a:spcPts val="0"/>
              </a:spcAft>
              <a:buSzPts val="1200"/>
              <a:buChar char="○"/>
            </a:pPr>
            <a:r>
              <a:rPr lang="en"/>
              <a:t>Upside down positions </a:t>
            </a:r>
            <a:endParaRPr/>
          </a:p>
          <a:p>
            <a:pPr indent="-304800" lvl="1" marL="914400" rtl="0" algn="l">
              <a:lnSpc>
                <a:spcPct val="115000"/>
              </a:lnSpc>
              <a:spcBef>
                <a:spcPts val="0"/>
              </a:spcBef>
              <a:spcAft>
                <a:spcPts val="0"/>
              </a:spcAft>
              <a:buSzPts val="1200"/>
              <a:buChar char="○"/>
            </a:pPr>
            <a:r>
              <a:rPr lang="en"/>
              <a:t>Sudden starts and stops</a:t>
            </a:r>
            <a:endParaRPr/>
          </a:p>
          <a:p>
            <a:pPr indent="0" lvl="0" marL="914400" rtl="0" algn="l">
              <a:lnSpc>
                <a:spcPct val="115000"/>
              </a:lnSpc>
              <a:spcBef>
                <a:spcPts val="0"/>
              </a:spcBef>
              <a:spcAft>
                <a:spcPts val="0"/>
              </a:spcAft>
              <a:buSzPts val="1400"/>
              <a:buNone/>
            </a:pPr>
            <a:r>
              <a:t/>
            </a:r>
            <a:endParaRPr/>
          </a:p>
          <a:p>
            <a:pPr indent="0" lvl="0" marL="457200" rtl="0" algn="l">
              <a:lnSpc>
                <a:spcPct val="115000"/>
              </a:lnSpc>
              <a:spcBef>
                <a:spcPts val="0"/>
              </a:spcBef>
              <a:spcAft>
                <a:spcPts val="0"/>
              </a:spcAft>
              <a:buSzPts val="1400"/>
              <a:buNone/>
            </a:pPr>
            <a:r>
              <a:t/>
            </a:r>
            <a:endParaRPr/>
          </a:p>
        </p:txBody>
      </p:sp>
      <p:pic>
        <p:nvPicPr>
          <p:cNvPr id="215" name="Google Shape;215;p19"/>
          <p:cNvPicPr preferRelativeResize="0"/>
          <p:nvPr/>
        </p:nvPicPr>
        <p:blipFill rotWithShape="1">
          <a:blip r:embed="rId3">
            <a:alphaModFix/>
          </a:blip>
          <a:srcRect b="0" l="0" r="0" t="0"/>
          <a:stretch/>
        </p:blipFill>
        <p:spPr>
          <a:xfrm>
            <a:off x="2721975" y="2505825"/>
            <a:ext cx="2505800" cy="2505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22dd887367d_1_1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Proprioceptive Sensory Tools</a:t>
            </a:r>
            <a:endParaRPr/>
          </a:p>
        </p:txBody>
      </p:sp>
      <p:sp>
        <p:nvSpPr>
          <p:cNvPr id="221" name="Google Shape;221;g22dd887367d_1_15"/>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lnSpcReduction="10000"/>
          </a:bodyPr>
          <a:lstStyle/>
          <a:p>
            <a:pPr indent="-317500" lvl="0" marL="457200" rtl="0" algn="l">
              <a:lnSpc>
                <a:spcPct val="100000"/>
              </a:lnSpc>
              <a:spcBef>
                <a:spcPts val="0"/>
              </a:spcBef>
              <a:spcAft>
                <a:spcPts val="0"/>
              </a:spcAft>
              <a:buSzPts val="1400"/>
              <a:buChar char="●"/>
            </a:pPr>
            <a:r>
              <a:rPr lang="en"/>
              <a:t>Calming</a:t>
            </a:r>
            <a:endParaRPr/>
          </a:p>
          <a:p>
            <a:pPr indent="-304800" lvl="1" marL="914400" rtl="0" algn="l">
              <a:lnSpc>
                <a:spcPct val="100000"/>
              </a:lnSpc>
              <a:spcBef>
                <a:spcPts val="0"/>
              </a:spcBef>
              <a:spcAft>
                <a:spcPts val="0"/>
              </a:spcAft>
              <a:buSzPts val="1200"/>
              <a:buChar char="○"/>
            </a:pPr>
            <a:r>
              <a:rPr lang="en"/>
              <a:t>Heavy work (lift, push, carry something heavy)</a:t>
            </a:r>
            <a:endParaRPr/>
          </a:p>
          <a:p>
            <a:pPr indent="-304800" lvl="1" marL="914400" rtl="0" algn="l">
              <a:lnSpc>
                <a:spcPct val="100000"/>
              </a:lnSpc>
              <a:spcBef>
                <a:spcPts val="0"/>
              </a:spcBef>
              <a:spcAft>
                <a:spcPts val="0"/>
              </a:spcAft>
              <a:buSzPts val="1200"/>
              <a:buChar char="○"/>
            </a:pPr>
            <a:r>
              <a:rPr lang="en"/>
              <a:t>Yoga</a:t>
            </a:r>
            <a:endParaRPr/>
          </a:p>
          <a:p>
            <a:pPr indent="-304800" lvl="1" marL="914400" rtl="0" algn="l">
              <a:lnSpc>
                <a:spcPct val="100000"/>
              </a:lnSpc>
              <a:spcBef>
                <a:spcPts val="0"/>
              </a:spcBef>
              <a:spcAft>
                <a:spcPts val="0"/>
              </a:spcAft>
              <a:buSzPts val="1200"/>
              <a:buChar char="○"/>
            </a:pPr>
            <a:r>
              <a:rPr lang="en"/>
              <a:t>Pillow squishes</a:t>
            </a:r>
            <a:endParaRPr/>
          </a:p>
          <a:p>
            <a:pPr indent="-304800" lvl="1" marL="914400" rtl="0" algn="l">
              <a:lnSpc>
                <a:spcPct val="100000"/>
              </a:lnSpc>
              <a:spcBef>
                <a:spcPts val="0"/>
              </a:spcBef>
              <a:spcAft>
                <a:spcPts val="0"/>
              </a:spcAft>
              <a:buSzPts val="1200"/>
              <a:buChar char="○"/>
            </a:pPr>
            <a:r>
              <a:rPr lang="en"/>
              <a:t>Joint compression </a:t>
            </a:r>
            <a:endParaRPr/>
          </a:p>
          <a:p>
            <a:pPr indent="-304800" lvl="1" marL="914400" rtl="0" algn="l">
              <a:lnSpc>
                <a:spcPct val="100000"/>
              </a:lnSpc>
              <a:spcBef>
                <a:spcPts val="0"/>
              </a:spcBef>
              <a:spcAft>
                <a:spcPts val="0"/>
              </a:spcAft>
              <a:buSzPts val="1200"/>
              <a:buChar char="○"/>
            </a:pPr>
            <a:r>
              <a:rPr lang="en"/>
              <a:t>Isometric exercises (wall pushes)</a:t>
            </a:r>
            <a:endParaRPr/>
          </a:p>
          <a:p>
            <a:pPr indent="-304800" lvl="1" marL="914400" rtl="0" algn="l">
              <a:lnSpc>
                <a:spcPct val="100000"/>
              </a:lnSpc>
              <a:spcBef>
                <a:spcPts val="0"/>
              </a:spcBef>
              <a:spcAft>
                <a:spcPts val="0"/>
              </a:spcAft>
              <a:buSzPts val="1200"/>
              <a:buChar char="○"/>
            </a:pPr>
            <a:r>
              <a:rPr lang="en"/>
              <a:t>Activities with resistance </a:t>
            </a:r>
            <a:endParaRPr/>
          </a:p>
          <a:p>
            <a:pPr indent="-304800" lvl="1" marL="914400" rtl="0" algn="l">
              <a:lnSpc>
                <a:spcPct val="100000"/>
              </a:lnSpc>
              <a:spcBef>
                <a:spcPts val="0"/>
              </a:spcBef>
              <a:spcAft>
                <a:spcPts val="0"/>
              </a:spcAft>
              <a:buSzPts val="1200"/>
              <a:buChar char="○"/>
            </a:pPr>
            <a:r>
              <a:rPr lang="en"/>
              <a:t>Weighted products (max 10% of the body weight)</a:t>
            </a:r>
            <a:endParaRPr/>
          </a:p>
          <a:p>
            <a:pPr indent="-304800" lvl="1" marL="914400" rtl="0" algn="l">
              <a:lnSpc>
                <a:spcPct val="100000"/>
              </a:lnSpc>
              <a:spcBef>
                <a:spcPts val="0"/>
              </a:spcBef>
              <a:spcAft>
                <a:spcPts val="0"/>
              </a:spcAft>
              <a:buSzPts val="1200"/>
              <a:buChar char="○"/>
            </a:pPr>
            <a:r>
              <a:rPr lang="en"/>
              <a:t>Small, safe places</a:t>
            </a:r>
            <a:endParaRPr/>
          </a:p>
          <a:p>
            <a:pPr indent="-304800" lvl="1" marL="914400" rtl="0" algn="l">
              <a:lnSpc>
                <a:spcPct val="100000"/>
              </a:lnSpc>
              <a:spcBef>
                <a:spcPts val="0"/>
              </a:spcBef>
              <a:spcAft>
                <a:spcPts val="0"/>
              </a:spcAft>
              <a:buSzPts val="1200"/>
              <a:buChar char="○"/>
            </a:pPr>
            <a:r>
              <a:rPr lang="en"/>
              <a:t>Sqeeze a stress ball</a:t>
            </a:r>
            <a:endParaRPr/>
          </a:p>
          <a:p>
            <a:pPr indent="-304800" lvl="1" marL="914400" rtl="0" algn="l">
              <a:lnSpc>
                <a:spcPct val="100000"/>
              </a:lnSpc>
              <a:spcBef>
                <a:spcPts val="0"/>
              </a:spcBef>
              <a:spcAft>
                <a:spcPts val="0"/>
              </a:spcAft>
              <a:buSzPts val="1200"/>
              <a:buChar char="○"/>
            </a:pPr>
            <a:r>
              <a:rPr lang="en"/>
              <a:t>Hang from monkey bar</a:t>
            </a:r>
            <a:endParaRPr/>
          </a:p>
          <a:p>
            <a:pPr indent="-304800" lvl="1" marL="914400" rtl="0" algn="l">
              <a:lnSpc>
                <a:spcPct val="100000"/>
              </a:lnSpc>
              <a:spcBef>
                <a:spcPts val="0"/>
              </a:spcBef>
              <a:spcAft>
                <a:spcPts val="0"/>
              </a:spcAft>
              <a:buSzPts val="1200"/>
              <a:buChar char="○"/>
            </a:pPr>
            <a:r>
              <a:rPr lang="en"/>
              <a:t>Familiar pattern of movement </a:t>
            </a:r>
            <a:endParaRPr/>
          </a:p>
          <a:p>
            <a:pPr indent="-304800" lvl="1" marL="914400" rtl="0" algn="l">
              <a:lnSpc>
                <a:spcPct val="100000"/>
              </a:lnSpc>
              <a:spcBef>
                <a:spcPts val="0"/>
              </a:spcBef>
              <a:spcAft>
                <a:spcPts val="0"/>
              </a:spcAft>
              <a:buSzPts val="1200"/>
              <a:buChar char="○"/>
            </a:pPr>
            <a:r>
              <a:rPr lang="en"/>
              <a:t>Theraband around chair legs</a:t>
            </a:r>
            <a:endParaRPr/>
          </a:p>
          <a:p>
            <a:pPr indent="0" lvl="0" marL="0" rtl="0" algn="l">
              <a:lnSpc>
                <a:spcPct val="115000"/>
              </a:lnSpc>
              <a:spcBef>
                <a:spcPts val="0"/>
              </a:spcBef>
              <a:spcAft>
                <a:spcPts val="0"/>
              </a:spcAft>
              <a:buSzPts val="1400"/>
              <a:buNone/>
            </a:pPr>
            <a:r>
              <a:t/>
            </a:r>
            <a:endParaRPr/>
          </a:p>
        </p:txBody>
      </p:sp>
      <p:sp>
        <p:nvSpPr>
          <p:cNvPr id="222" name="Google Shape;222;g22dd887367d_1_15"/>
          <p:cNvSpPr txBox="1"/>
          <p:nvPr>
            <p:ph idx="2" type="body"/>
          </p:nvPr>
        </p:nvSpPr>
        <p:spPr>
          <a:xfrm>
            <a:off x="4756200" y="1489825"/>
            <a:ext cx="3999900" cy="3078900"/>
          </a:xfrm>
          <a:prstGeom prst="rect">
            <a:avLst/>
          </a:prstGeom>
          <a:noFill/>
          <a:ln>
            <a:noFill/>
          </a:ln>
        </p:spPr>
        <p:txBody>
          <a:bodyPr anchorCtr="0" anchor="t" bIns="91425" lIns="91425" spcFirstLastPara="1" rIns="91425" wrap="square" tIns="91425">
            <a:normAutofit/>
          </a:bodyPr>
          <a:lstStyle/>
          <a:p>
            <a:pPr indent="-317500" lvl="0" marL="457200" rtl="0" algn="l">
              <a:lnSpc>
                <a:spcPct val="100000"/>
              </a:lnSpc>
              <a:spcBef>
                <a:spcPts val="0"/>
              </a:spcBef>
              <a:spcAft>
                <a:spcPts val="0"/>
              </a:spcAft>
              <a:buSzPts val="1400"/>
              <a:buChar char="●"/>
            </a:pPr>
            <a:r>
              <a:rPr lang="en"/>
              <a:t>Alerting</a:t>
            </a:r>
            <a:endParaRPr/>
          </a:p>
          <a:p>
            <a:pPr indent="-304800" lvl="1" marL="914400" rtl="0" algn="l">
              <a:lnSpc>
                <a:spcPct val="100000"/>
              </a:lnSpc>
              <a:spcBef>
                <a:spcPts val="0"/>
              </a:spcBef>
              <a:spcAft>
                <a:spcPts val="0"/>
              </a:spcAft>
              <a:buSzPts val="1200"/>
              <a:buChar char="○"/>
            </a:pPr>
            <a:r>
              <a:rPr lang="en"/>
              <a:t>Frequent change in position</a:t>
            </a:r>
            <a:endParaRPr/>
          </a:p>
          <a:p>
            <a:pPr indent="-304800" lvl="1" marL="914400" rtl="0" algn="l">
              <a:lnSpc>
                <a:spcPct val="100000"/>
              </a:lnSpc>
              <a:spcBef>
                <a:spcPts val="0"/>
              </a:spcBef>
              <a:spcAft>
                <a:spcPts val="0"/>
              </a:spcAft>
              <a:buSzPts val="1200"/>
              <a:buChar char="○"/>
            </a:pPr>
            <a:r>
              <a:rPr lang="en"/>
              <a:t>New  pattern of movements (new dance moves, new playground)</a:t>
            </a:r>
            <a:endParaRPr/>
          </a:p>
          <a:p>
            <a:pPr indent="0" lvl="0" marL="0" rtl="0" algn="l">
              <a:lnSpc>
                <a:spcPct val="115000"/>
              </a:lnSpc>
              <a:spcBef>
                <a:spcPts val="0"/>
              </a:spcBef>
              <a:spcAft>
                <a:spcPts val="0"/>
              </a:spcAft>
              <a:buSzPts val="1400"/>
              <a:buNone/>
            </a:pPr>
            <a:r>
              <a:t/>
            </a:r>
            <a:endParaRPr/>
          </a:p>
        </p:txBody>
      </p:sp>
      <p:pic>
        <p:nvPicPr>
          <p:cNvPr id="223" name="Google Shape;223;g22dd887367d_1_15"/>
          <p:cNvPicPr preferRelativeResize="0"/>
          <p:nvPr/>
        </p:nvPicPr>
        <p:blipFill>
          <a:blip r:embed="rId3">
            <a:alphaModFix/>
          </a:blip>
          <a:stretch>
            <a:fillRect/>
          </a:stretch>
        </p:blipFill>
        <p:spPr>
          <a:xfrm>
            <a:off x="4572000" y="2416900"/>
            <a:ext cx="2110102" cy="26366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The Environment</a:t>
            </a:r>
            <a:endParaRPr/>
          </a:p>
        </p:txBody>
      </p:sp>
      <p:sp>
        <p:nvSpPr>
          <p:cNvPr id="229" name="Google Shape;229;p21"/>
          <p:cNvSpPr txBox="1"/>
          <p:nvPr>
            <p:ph idx="1" type="body"/>
          </p:nvPr>
        </p:nvSpPr>
        <p:spPr>
          <a:xfrm>
            <a:off x="311700" y="1225225"/>
            <a:ext cx="3908700" cy="3354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Where were you?</a:t>
            </a:r>
            <a:endParaRPr/>
          </a:p>
          <a:p>
            <a:pPr indent="-342900" lvl="0" marL="457200" rtl="0" algn="l">
              <a:lnSpc>
                <a:spcPct val="115000"/>
              </a:lnSpc>
              <a:spcBef>
                <a:spcPts val="0"/>
              </a:spcBef>
              <a:spcAft>
                <a:spcPts val="0"/>
              </a:spcAft>
              <a:buSzPts val="1800"/>
              <a:buChar char="●"/>
            </a:pPr>
            <a:r>
              <a:rPr lang="en"/>
              <a:t>Time of day?</a:t>
            </a:r>
            <a:endParaRPr/>
          </a:p>
          <a:p>
            <a:pPr indent="-342900" lvl="0" marL="457200" rtl="0" algn="l">
              <a:lnSpc>
                <a:spcPct val="115000"/>
              </a:lnSpc>
              <a:spcBef>
                <a:spcPts val="0"/>
              </a:spcBef>
              <a:spcAft>
                <a:spcPts val="0"/>
              </a:spcAft>
              <a:buSzPts val="1800"/>
              <a:buChar char="●"/>
            </a:pPr>
            <a:r>
              <a:rPr lang="en"/>
              <a:t>What was your child doing?</a:t>
            </a:r>
            <a:endParaRPr/>
          </a:p>
          <a:p>
            <a:pPr indent="-342900" lvl="0" marL="457200" rtl="0" algn="l">
              <a:lnSpc>
                <a:spcPct val="115000"/>
              </a:lnSpc>
              <a:spcBef>
                <a:spcPts val="0"/>
              </a:spcBef>
              <a:spcAft>
                <a:spcPts val="0"/>
              </a:spcAft>
              <a:buSzPts val="1800"/>
              <a:buChar char="●"/>
            </a:pPr>
            <a:r>
              <a:rPr lang="en"/>
              <a:t>Who was around?</a:t>
            </a:r>
            <a:endParaRPr/>
          </a:p>
          <a:p>
            <a:pPr indent="-342900" lvl="0" marL="457200" rtl="0" algn="l">
              <a:lnSpc>
                <a:spcPct val="115000"/>
              </a:lnSpc>
              <a:spcBef>
                <a:spcPts val="0"/>
              </a:spcBef>
              <a:spcAft>
                <a:spcPts val="0"/>
              </a:spcAft>
              <a:buSzPts val="1800"/>
              <a:buChar char="●"/>
            </a:pPr>
            <a:r>
              <a:rPr lang="en"/>
              <a:t>What were you doing?</a:t>
            </a:r>
            <a:endParaRPr/>
          </a:p>
          <a:p>
            <a:pPr indent="-342900" lvl="0" marL="457200" rtl="0" algn="l">
              <a:lnSpc>
                <a:spcPct val="115000"/>
              </a:lnSpc>
              <a:spcBef>
                <a:spcPts val="0"/>
              </a:spcBef>
              <a:spcAft>
                <a:spcPts val="0"/>
              </a:spcAft>
              <a:buSzPts val="1800"/>
              <a:buChar char="●"/>
            </a:pPr>
            <a:r>
              <a:rPr lang="en"/>
              <a:t>Lighting, sounds, smells, etc.?</a:t>
            </a:r>
            <a:endParaRPr/>
          </a:p>
          <a:p>
            <a:pPr indent="-342900" lvl="0" marL="457200" rtl="0" algn="l">
              <a:lnSpc>
                <a:spcPct val="115000"/>
              </a:lnSpc>
              <a:spcBef>
                <a:spcPts val="0"/>
              </a:spcBef>
              <a:spcAft>
                <a:spcPts val="0"/>
              </a:spcAft>
              <a:buSzPts val="1800"/>
              <a:buChar char="●"/>
            </a:pPr>
            <a:r>
              <a:rPr lang="en"/>
              <a:t>How did your child sleep the previous night? </a:t>
            </a:r>
            <a:endParaRPr/>
          </a:p>
          <a:p>
            <a:pPr indent="-342900" lvl="0" marL="457200" rtl="0" algn="l">
              <a:lnSpc>
                <a:spcPct val="115000"/>
              </a:lnSpc>
              <a:spcBef>
                <a:spcPts val="0"/>
              </a:spcBef>
              <a:spcAft>
                <a:spcPts val="0"/>
              </a:spcAft>
              <a:buSzPts val="1800"/>
              <a:buChar char="●"/>
            </a:pPr>
            <a:r>
              <a:rPr lang="en"/>
              <a:t>What did your child eat that day?</a:t>
            </a:r>
            <a:endParaRPr/>
          </a:p>
        </p:txBody>
      </p:sp>
      <p:pic>
        <p:nvPicPr>
          <p:cNvPr id="230" name="Google Shape;230;p21"/>
          <p:cNvPicPr preferRelativeResize="0"/>
          <p:nvPr/>
        </p:nvPicPr>
        <p:blipFill>
          <a:blip r:embed="rId3">
            <a:alphaModFix/>
          </a:blip>
          <a:stretch>
            <a:fillRect/>
          </a:stretch>
        </p:blipFill>
        <p:spPr>
          <a:xfrm>
            <a:off x="4137300" y="1356475"/>
            <a:ext cx="4618800" cy="2723168"/>
          </a:xfrm>
          <a:prstGeom prst="rect">
            <a:avLst/>
          </a:prstGeom>
          <a:noFill/>
          <a:ln>
            <a:noFill/>
          </a:ln>
        </p:spPr>
      </p:pic>
      <p:sp>
        <p:nvSpPr>
          <p:cNvPr id="231" name="Google Shape;231;p21"/>
          <p:cNvSpPr txBox="1"/>
          <p:nvPr/>
        </p:nvSpPr>
        <p:spPr>
          <a:xfrm>
            <a:off x="7349550" y="4835700"/>
            <a:ext cx="1654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https://www.snoezelen.info/</a:t>
            </a:r>
            <a:endParaRPr sz="800">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2"/>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Routines &amp; Structure</a:t>
            </a:r>
            <a:endParaRPr/>
          </a:p>
        </p:txBody>
      </p:sp>
      <p:sp>
        <p:nvSpPr>
          <p:cNvPr id="237" name="Google Shape;237;p22"/>
          <p:cNvSpPr txBox="1"/>
          <p:nvPr>
            <p:ph idx="1" type="body"/>
          </p:nvPr>
        </p:nvSpPr>
        <p:spPr>
          <a:xfrm>
            <a:off x="311700" y="1225225"/>
            <a:ext cx="4260300" cy="33540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Patterns of behavior that are observable, regular, and repetitive and that provide structure for daily life.</a:t>
            </a:r>
            <a:endParaRPr/>
          </a:p>
          <a:p>
            <a:pPr indent="-342900" lvl="0" marL="457200" rtl="0" algn="l">
              <a:lnSpc>
                <a:spcPct val="115000"/>
              </a:lnSpc>
              <a:spcBef>
                <a:spcPts val="0"/>
              </a:spcBef>
              <a:spcAft>
                <a:spcPts val="0"/>
              </a:spcAft>
              <a:buSzPts val="1800"/>
              <a:buChar char="●"/>
            </a:pPr>
            <a:r>
              <a:rPr lang="en"/>
              <a:t>Can be satisfying, promoting, or damaging.</a:t>
            </a:r>
            <a:endParaRPr/>
          </a:p>
          <a:p>
            <a:pPr indent="-342900" lvl="0" marL="457200" rtl="0" algn="l">
              <a:lnSpc>
                <a:spcPct val="115000"/>
              </a:lnSpc>
              <a:spcBef>
                <a:spcPts val="0"/>
              </a:spcBef>
              <a:spcAft>
                <a:spcPts val="0"/>
              </a:spcAft>
              <a:buSzPts val="1800"/>
              <a:buChar char="●"/>
            </a:pPr>
            <a:r>
              <a:rPr lang="en"/>
              <a:t>Routines require delimited time commitment and are embedded in cultural and ecological contexts.</a:t>
            </a:r>
            <a:endParaRPr/>
          </a:p>
        </p:txBody>
      </p:sp>
      <p:pic>
        <p:nvPicPr>
          <p:cNvPr id="238" name="Google Shape;238;p22"/>
          <p:cNvPicPr preferRelativeResize="0"/>
          <p:nvPr/>
        </p:nvPicPr>
        <p:blipFill>
          <a:blip r:embed="rId3">
            <a:alphaModFix/>
          </a:blip>
          <a:stretch>
            <a:fillRect/>
          </a:stretch>
        </p:blipFill>
        <p:spPr>
          <a:xfrm>
            <a:off x="4724400" y="726026"/>
            <a:ext cx="4031700" cy="4031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Parent Resources</a:t>
            </a:r>
            <a:endParaRPr/>
          </a:p>
        </p:txBody>
      </p:sp>
      <p:sp>
        <p:nvSpPr>
          <p:cNvPr id="244" name="Google Shape;244;p23"/>
          <p:cNvSpPr txBox="1"/>
          <p:nvPr>
            <p:ph idx="1" type="body"/>
          </p:nvPr>
        </p:nvSpPr>
        <p:spPr>
          <a:xfrm>
            <a:off x="387900" y="1489825"/>
            <a:ext cx="3999900" cy="3078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sz="1800"/>
              <a:t>Information and Education</a:t>
            </a:r>
            <a:endParaRPr sz="1800"/>
          </a:p>
          <a:p>
            <a:pPr indent="-317500" lvl="1" marL="914400" rtl="0" algn="l">
              <a:lnSpc>
                <a:spcPct val="200000"/>
              </a:lnSpc>
              <a:spcBef>
                <a:spcPts val="0"/>
              </a:spcBef>
              <a:spcAft>
                <a:spcPts val="0"/>
              </a:spcAft>
              <a:buSzPts val="1400"/>
              <a:buChar char="○"/>
            </a:pPr>
            <a:r>
              <a:rPr lang="en" sz="1400" u="sng">
                <a:solidFill>
                  <a:schemeClr val="hlink"/>
                </a:solidFill>
                <a:hlinkClick r:id="rId3"/>
              </a:rPr>
              <a:t>STAR Institute (sensoryhealth.org)</a:t>
            </a:r>
            <a:endParaRPr sz="1400"/>
          </a:p>
          <a:p>
            <a:pPr indent="-317500" lvl="1" marL="914400" rtl="0" algn="l">
              <a:lnSpc>
                <a:spcPct val="200000"/>
              </a:lnSpc>
              <a:spcBef>
                <a:spcPts val="0"/>
              </a:spcBef>
              <a:spcAft>
                <a:spcPts val="0"/>
              </a:spcAft>
              <a:buSzPts val="1400"/>
              <a:buChar char="○"/>
            </a:pPr>
            <a:r>
              <a:rPr lang="en" sz="1400" u="sng">
                <a:solidFill>
                  <a:schemeClr val="hlink"/>
                </a:solidFill>
                <a:hlinkClick r:id="rId4"/>
              </a:rPr>
              <a:t>Autism Speaks</a:t>
            </a:r>
            <a:endParaRPr sz="1400" u="sng">
              <a:solidFill>
                <a:schemeClr val="hlink"/>
              </a:solidFill>
            </a:endParaRPr>
          </a:p>
          <a:p>
            <a:pPr indent="-317500" lvl="1" marL="914400" rtl="0" algn="l">
              <a:lnSpc>
                <a:spcPct val="200000"/>
              </a:lnSpc>
              <a:spcBef>
                <a:spcPts val="0"/>
              </a:spcBef>
              <a:spcAft>
                <a:spcPts val="0"/>
              </a:spcAft>
              <a:buSzPts val="1400"/>
              <a:buChar char="○"/>
            </a:pPr>
            <a:r>
              <a:rPr lang="en" sz="1400" u="sng">
                <a:solidFill>
                  <a:schemeClr val="hlink"/>
                </a:solidFill>
                <a:hlinkClick r:id="rId5"/>
              </a:rPr>
              <a:t>Understood.org</a:t>
            </a:r>
            <a:endParaRPr sz="1400"/>
          </a:p>
          <a:p>
            <a:pPr indent="-317500" lvl="1" marL="914400" rtl="0" algn="l">
              <a:lnSpc>
                <a:spcPct val="200000"/>
              </a:lnSpc>
              <a:spcBef>
                <a:spcPts val="0"/>
              </a:spcBef>
              <a:spcAft>
                <a:spcPts val="0"/>
              </a:spcAft>
              <a:buSzPts val="1400"/>
              <a:buChar char="○"/>
            </a:pPr>
            <a:r>
              <a:rPr lang="en" sz="1400" u="sng">
                <a:solidFill>
                  <a:schemeClr val="hlink"/>
                </a:solidFill>
                <a:hlinkClick r:id="rId6"/>
              </a:rPr>
              <a:t>Pocketot.com</a:t>
            </a:r>
            <a:endParaRPr sz="1400"/>
          </a:p>
          <a:p>
            <a:pPr indent="-228600" lvl="0" marL="457200" rtl="0" algn="l">
              <a:lnSpc>
                <a:spcPct val="200000"/>
              </a:lnSpc>
              <a:spcBef>
                <a:spcPts val="0"/>
              </a:spcBef>
              <a:spcAft>
                <a:spcPts val="0"/>
              </a:spcAft>
              <a:buSzPts val="1800"/>
              <a:buNone/>
            </a:pPr>
            <a:r>
              <a:t/>
            </a:r>
            <a:endParaRPr/>
          </a:p>
        </p:txBody>
      </p:sp>
      <p:sp>
        <p:nvSpPr>
          <p:cNvPr id="245" name="Google Shape;245;p23"/>
          <p:cNvSpPr txBox="1"/>
          <p:nvPr>
            <p:ph idx="2" type="body"/>
          </p:nvPr>
        </p:nvSpPr>
        <p:spPr>
          <a:xfrm>
            <a:off x="4756200" y="1489825"/>
            <a:ext cx="3999900" cy="30789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sz="1800"/>
              <a:t>Community Based Programs</a:t>
            </a:r>
            <a:endParaRPr sz="1800"/>
          </a:p>
          <a:p>
            <a:pPr indent="-317500" lvl="1" marL="914400" rtl="0" algn="l">
              <a:lnSpc>
                <a:spcPct val="200000"/>
              </a:lnSpc>
              <a:spcBef>
                <a:spcPts val="0"/>
              </a:spcBef>
              <a:spcAft>
                <a:spcPts val="0"/>
              </a:spcAft>
              <a:buSzPts val="1400"/>
              <a:buChar char="○"/>
            </a:pPr>
            <a:r>
              <a:rPr lang="en" sz="1400" u="sng">
                <a:solidFill>
                  <a:schemeClr val="hlink"/>
                </a:solidFill>
                <a:hlinkClick r:id="rId7"/>
              </a:rPr>
              <a:t>Special Olymics Hawaii</a:t>
            </a:r>
            <a:endParaRPr sz="1400"/>
          </a:p>
          <a:p>
            <a:pPr indent="-317500" lvl="1" marL="914400" rtl="0" algn="l">
              <a:lnSpc>
                <a:spcPct val="200000"/>
              </a:lnSpc>
              <a:spcBef>
                <a:spcPts val="0"/>
              </a:spcBef>
              <a:spcAft>
                <a:spcPts val="0"/>
              </a:spcAft>
              <a:buSzPts val="1400"/>
              <a:buChar char="○"/>
            </a:pPr>
            <a:r>
              <a:rPr lang="en" sz="1400" u="sng">
                <a:solidFill>
                  <a:schemeClr val="hlink"/>
                </a:solidFill>
                <a:hlinkClick r:id="rId8"/>
              </a:rPr>
              <a:t>Access Surf Hawaii</a:t>
            </a:r>
            <a:endParaRPr sz="1400"/>
          </a:p>
          <a:p>
            <a:pPr indent="-317500" lvl="1" marL="914400" rtl="0" algn="l">
              <a:lnSpc>
                <a:spcPct val="200000"/>
              </a:lnSpc>
              <a:spcBef>
                <a:spcPts val="0"/>
              </a:spcBef>
              <a:spcAft>
                <a:spcPts val="0"/>
              </a:spcAft>
              <a:buSzPts val="1400"/>
              <a:buChar char="○"/>
            </a:pPr>
            <a:r>
              <a:rPr lang="en" sz="1400" u="sng">
                <a:solidFill>
                  <a:schemeClr val="hlink"/>
                </a:solidFill>
                <a:hlinkClick r:id="rId9"/>
              </a:rPr>
              <a:t>Never Quit Dreaming</a:t>
            </a:r>
            <a:endParaRPr sz="1400"/>
          </a:p>
          <a:p>
            <a:pPr indent="-317500" lvl="1" marL="914400" rtl="0" algn="l">
              <a:lnSpc>
                <a:spcPct val="200000"/>
              </a:lnSpc>
              <a:spcBef>
                <a:spcPts val="0"/>
              </a:spcBef>
              <a:spcAft>
                <a:spcPts val="0"/>
              </a:spcAft>
              <a:buSzPts val="1400"/>
              <a:buChar char="○"/>
            </a:pPr>
            <a:r>
              <a:rPr lang="en" sz="1400" u="sng">
                <a:solidFill>
                  <a:schemeClr val="hlink"/>
                </a:solidFill>
                <a:hlinkClick r:id="rId10"/>
              </a:rPr>
              <a:t>Safe Swim ASD at UH Manoa</a:t>
            </a:r>
            <a:endParaRPr sz="14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375060d9b9_0_13"/>
          <p:cNvSpPr txBox="1"/>
          <p:nvPr>
            <p:ph type="title"/>
          </p:nvPr>
        </p:nvSpPr>
        <p:spPr>
          <a:xfrm>
            <a:off x="387900" y="458025"/>
            <a:ext cx="8368200" cy="686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Recommended Reading</a:t>
            </a:r>
            <a:endParaRPr/>
          </a:p>
        </p:txBody>
      </p:sp>
      <p:sp>
        <p:nvSpPr>
          <p:cNvPr id="251" name="Google Shape;251;g2375060d9b9_0_13"/>
          <p:cNvSpPr txBox="1"/>
          <p:nvPr>
            <p:ph idx="1" type="body"/>
          </p:nvPr>
        </p:nvSpPr>
        <p:spPr>
          <a:xfrm>
            <a:off x="387900" y="1489824"/>
            <a:ext cx="83682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2" name="Google Shape;252;g2375060d9b9_0_13"/>
          <p:cNvPicPr preferRelativeResize="0"/>
          <p:nvPr/>
        </p:nvPicPr>
        <p:blipFill rotWithShape="1">
          <a:blip r:embed="rId3">
            <a:alphaModFix/>
          </a:blip>
          <a:srcRect b="0" l="0" r="0" t="0"/>
          <a:stretch/>
        </p:blipFill>
        <p:spPr>
          <a:xfrm>
            <a:off x="2695585" y="2372798"/>
            <a:ext cx="1876425" cy="2689188"/>
          </a:xfrm>
          <a:prstGeom prst="rect">
            <a:avLst/>
          </a:prstGeom>
          <a:noFill/>
          <a:ln>
            <a:noFill/>
          </a:ln>
        </p:spPr>
      </p:pic>
      <p:pic>
        <p:nvPicPr>
          <p:cNvPr id="253" name="Google Shape;253;g2375060d9b9_0_13"/>
          <p:cNvPicPr preferRelativeResize="0"/>
          <p:nvPr/>
        </p:nvPicPr>
        <p:blipFill rotWithShape="1">
          <a:blip r:embed="rId4">
            <a:alphaModFix/>
          </a:blip>
          <a:srcRect b="8975" l="0" r="0" t="0"/>
          <a:stretch/>
        </p:blipFill>
        <p:spPr>
          <a:xfrm>
            <a:off x="387898" y="1489822"/>
            <a:ext cx="1876425" cy="2682671"/>
          </a:xfrm>
          <a:prstGeom prst="rect">
            <a:avLst/>
          </a:prstGeom>
          <a:noFill/>
          <a:ln>
            <a:noFill/>
          </a:ln>
        </p:spPr>
      </p:pic>
      <p:pic>
        <p:nvPicPr>
          <p:cNvPr id="254" name="Google Shape;254;g2375060d9b9_0_13"/>
          <p:cNvPicPr preferRelativeResize="0"/>
          <p:nvPr/>
        </p:nvPicPr>
        <p:blipFill>
          <a:blip r:embed="rId5">
            <a:alphaModFix/>
          </a:blip>
          <a:stretch>
            <a:fillRect/>
          </a:stretch>
        </p:blipFill>
        <p:spPr>
          <a:xfrm>
            <a:off x="4836940" y="1489813"/>
            <a:ext cx="1876425" cy="2428862"/>
          </a:xfrm>
          <a:prstGeom prst="rect">
            <a:avLst/>
          </a:prstGeom>
          <a:noFill/>
          <a:ln>
            <a:noFill/>
          </a:ln>
        </p:spPr>
      </p:pic>
      <p:pic>
        <p:nvPicPr>
          <p:cNvPr id="255" name="Google Shape;255;g2375060d9b9_0_13"/>
          <p:cNvPicPr preferRelativeResize="0"/>
          <p:nvPr/>
        </p:nvPicPr>
        <p:blipFill>
          <a:blip r:embed="rId6">
            <a:alphaModFix/>
          </a:blip>
          <a:stretch>
            <a:fillRect/>
          </a:stretch>
        </p:blipFill>
        <p:spPr>
          <a:xfrm>
            <a:off x="6978313" y="2407688"/>
            <a:ext cx="1743075" cy="2619375"/>
          </a:xfrm>
          <a:prstGeom prst="rect">
            <a:avLst/>
          </a:prstGeom>
          <a:noFill/>
          <a:ln>
            <a:noFill/>
          </a:ln>
        </p:spPr>
      </p:pic>
      <p:pic>
        <p:nvPicPr>
          <p:cNvPr id="256" name="Google Shape;256;g2375060d9b9_0_13"/>
          <p:cNvPicPr preferRelativeResize="0"/>
          <p:nvPr/>
        </p:nvPicPr>
        <p:blipFill>
          <a:blip r:embed="rId7">
            <a:alphaModFix/>
          </a:blip>
          <a:stretch>
            <a:fillRect/>
          </a:stretch>
        </p:blipFill>
        <p:spPr>
          <a:xfrm>
            <a:off x="6891250" y="222900"/>
            <a:ext cx="1917225" cy="1917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2375060d9b9_0_97"/>
          <p:cNvSpPr txBox="1"/>
          <p:nvPr>
            <p:ph type="title"/>
          </p:nvPr>
        </p:nvSpPr>
        <p:spPr>
          <a:xfrm>
            <a:off x="387900" y="1152450"/>
            <a:ext cx="8368200" cy="15384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a:t>Thank You!</a:t>
            </a:r>
            <a:endParaRPr/>
          </a:p>
        </p:txBody>
      </p:sp>
      <p:sp>
        <p:nvSpPr>
          <p:cNvPr id="262" name="Google Shape;262;g2375060d9b9_0_97"/>
          <p:cNvSpPr txBox="1"/>
          <p:nvPr>
            <p:ph idx="1" type="body"/>
          </p:nvPr>
        </p:nvSpPr>
        <p:spPr>
          <a:xfrm>
            <a:off x="387900" y="2919450"/>
            <a:ext cx="8368200" cy="10716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a:t>Questions or Comments?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Objectives</a:t>
            </a:r>
            <a:endParaRPr/>
          </a:p>
        </p:txBody>
      </p:sp>
      <p:sp>
        <p:nvSpPr>
          <p:cNvPr id="75" name="Google Shape;75;p3"/>
          <p:cNvSpPr txBox="1"/>
          <p:nvPr>
            <p:ph idx="1" type="body"/>
          </p:nvPr>
        </p:nvSpPr>
        <p:spPr>
          <a:xfrm>
            <a:off x="311700" y="1225225"/>
            <a:ext cx="8520600" cy="3340052"/>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Clr>
                <a:schemeClr val="dk1"/>
              </a:buClr>
              <a:buSzPts val="1800"/>
              <a:buFont typeface="Calibri"/>
              <a:buChar char="●"/>
            </a:pPr>
            <a:r>
              <a:rPr lang="en"/>
              <a:t>Overview of the role of occupational therapists in assessing the impact of sensory processing differences for the child. </a:t>
            </a:r>
            <a:endParaRPr/>
          </a:p>
          <a:p>
            <a:pPr indent="-342900" lvl="0" marL="457200" rtl="0" algn="l">
              <a:lnSpc>
                <a:spcPct val="115000"/>
              </a:lnSpc>
              <a:spcBef>
                <a:spcPts val="0"/>
              </a:spcBef>
              <a:spcAft>
                <a:spcPts val="0"/>
              </a:spcAft>
              <a:buSzPts val="1800"/>
              <a:buChar char="●"/>
            </a:pPr>
            <a:r>
              <a:rPr lang="en"/>
              <a:t>Identify sensory processing differences that may affect a child with autism.</a:t>
            </a:r>
            <a:endParaRPr/>
          </a:p>
          <a:p>
            <a:pPr indent="-342900" lvl="0" marL="457200" rtl="0" algn="l">
              <a:lnSpc>
                <a:spcPct val="115000"/>
              </a:lnSpc>
              <a:spcBef>
                <a:spcPts val="0"/>
              </a:spcBef>
              <a:spcAft>
                <a:spcPts val="0"/>
              </a:spcAft>
              <a:buClr>
                <a:schemeClr val="dk1"/>
              </a:buClr>
              <a:buSzPts val="1800"/>
              <a:buFont typeface="Calibri"/>
              <a:buChar char="●"/>
            </a:pPr>
            <a:r>
              <a:rPr lang="en"/>
              <a:t>Occupational therapy’s role in supporting families and children with sensory processing difficulties as they affect behavior and regulation.  </a:t>
            </a:r>
            <a:r>
              <a:rPr lang="en">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342900" lvl="0" marL="457200" rtl="0" algn="l">
              <a:lnSpc>
                <a:spcPct val="115000"/>
              </a:lnSpc>
              <a:spcBef>
                <a:spcPts val="0"/>
              </a:spcBef>
              <a:spcAft>
                <a:spcPts val="0"/>
              </a:spcAft>
              <a:buClr>
                <a:schemeClr val="dk1"/>
              </a:buClr>
              <a:buSzPts val="1800"/>
              <a:buFont typeface="Calibri"/>
              <a:buChar char="●"/>
            </a:pPr>
            <a:r>
              <a:rPr lang="en"/>
              <a:t>Introduce general sensory strategies</a:t>
            </a:r>
            <a:r>
              <a:rPr lang="en">
                <a:solidFill>
                  <a:schemeClr val="dk1"/>
                </a:solidFill>
                <a:latin typeface="Calibri"/>
                <a:ea typeface="Calibri"/>
                <a:cs typeface="Calibri"/>
                <a:sym typeface="Calibri"/>
              </a:rPr>
              <a:t>. </a:t>
            </a:r>
            <a:endParaRPr/>
          </a:p>
          <a:p>
            <a:pPr indent="-342900" lvl="0" marL="457200" rtl="0" algn="l">
              <a:lnSpc>
                <a:spcPct val="115000"/>
              </a:lnSpc>
              <a:spcBef>
                <a:spcPts val="0"/>
              </a:spcBef>
              <a:spcAft>
                <a:spcPts val="0"/>
              </a:spcAft>
              <a:buClr>
                <a:schemeClr val="dk1"/>
              </a:buClr>
              <a:buSzPts val="1800"/>
              <a:buFont typeface="Calibri"/>
              <a:buChar char="●"/>
            </a:pPr>
            <a:r>
              <a:rPr lang="en"/>
              <a:t>Share resources to access additional information about autism and sensory processing.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900">
              <a:solidFill>
                <a:schemeClr val="dk1"/>
              </a:solidFill>
              <a:latin typeface="Calibri"/>
              <a:ea typeface="Calibri"/>
              <a:cs typeface="Calibri"/>
              <a:sym typeface="Calibri"/>
            </a:endParaRPr>
          </a:p>
          <a:p>
            <a:pPr indent="0" lvl="0" marL="0" rtl="0" algn="l">
              <a:lnSpc>
                <a:spcPct val="115000"/>
              </a:lnSpc>
              <a:spcBef>
                <a:spcPts val="0"/>
              </a:spcBef>
              <a:spcAft>
                <a:spcPts val="1200"/>
              </a:spcAft>
              <a:buSzPts val="1800"/>
              <a:buNone/>
            </a:pPr>
            <a:r>
              <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4"/>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40000"/>
              <a:buNone/>
            </a:pPr>
            <a:r>
              <a:rPr lang="en"/>
              <a:t>Occupational Therapy and Sensory Processing</a:t>
            </a:r>
            <a:endParaRPr/>
          </a:p>
        </p:txBody>
      </p:sp>
      <p:sp>
        <p:nvSpPr>
          <p:cNvPr id="81" name="Google Shape;81;p4"/>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What is OT?</a:t>
            </a:r>
            <a:endParaRPr/>
          </a:p>
          <a:p>
            <a:pPr indent="-317500" lvl="1" marL="914400" rtl="0" algn="l">
              <a:lnSpc>
                <a:spcPct val="115000"/>
              </a:lnSpc>
              <a:spcBef>
                <a:spcPts val="0"/>
              </a:spcBef>
              <a:spcAft>
                <a:spcPts val="0"/>
              </a:spcAft>
              <a:buSzPts val="1400"/>
              <a:buChar char="○"/>
            </a:pPr>
            <a:r>
              <a:rPr lang="en"/>
              <a:t>Pediatric Occupational therapy uses engagement in meaningful activities to help children participate in their daily routines.  The work of childhood is to play, learn, move, and grow as they interact with the world and people around them. </a:t>
            </a:r>
            <a:endParaRPr/>
          </a:p>
          <a:p>
            <a:pPr indent="-228600" lvl="1" marL="914400" rtl="0" algn="l">
              <a:lnSpc>
                <a:spcPct val="115000"/>
              </a:lnSpc>
              <a:spcBef>
                <a:spcPts val="0"/>
              </a:spcBef>
              <a:spcAft>
                <a:spcPts val="0"/>
              </a:spcAft>
              <a:buSzPts val="1400"/>
              <a:buNone/>
            </a:pPr>
            <a:r>
              <a:t/>
            </a:r>
            <a:endParaRPr/>
          </a:p>
          <a:p>
            <a:pPr indent="-342900" lvl="0" marL="457200" rtl="0" algn="l">
              <a:lnSpc>
                <a:spcPct val="115000"/>
              </a:lnSpc>
              <a:spcBef>
                <a:spcPts val="0"/>
              </a:spcBef>
              <a:spcAft>
                <a:spcPts val="0"/>
              </a:spcAft>
              <a:buSzPts val="1800"/>
              <a:buChar char="●"/>
            </a:pPr>
            <a:r>
              <a:rPr lang="en"/>
              <a:t>What is an OT’s role in sensory processing?</a:t>
            </a:r>
            <a:endParaRPr/>
          </a:p>
          <a:p>
            <a:pPr indent="-317500" lvl="1" marL="914400" rtl="0" algn="l">
              <a:lnSpc>
                <a:spcPct val="115000"/>
              </a:lnSpc>
              <a:spcBef>
                <a:spcPts val="0"/>
              </a:spcBef>
              <a:spcAft>
                <a:spcPts val="0"/>
              </a:spcAft>
              <a:buSzPts val="1400"/>
              <a:buChar char="○"/>
            </a:pPr>
            <a:r>
              <a:rPr lang="en"/>
              <a:t>Assessment</a:t>
            </a:r>
            <a:endParaRPr/>
          </a:p>
          <a:p>
            <a:pPr indent="-317500" lvl="1" marL="914400" rtl="0" algn="l">
              <a:lnSpc>
                <a:spcPct val="115000"/>
              </a:lnSpc>
              <a:spcBef>
                <a:spcPts val="0"/>
              </a:spcBef>
              <a:spcAft>
                <a:spcPts val="0"/>
              </a:spcAft>
              <a:buSzPts val="1400"/>
              <a:buChar char="○"/>
            </a:pPr>
            <a:r>
              <a:rPr lang="en"/>
              <a:t>Intervention </a:t>
            </a:r>
            <a:endParaRPr/>
          </a:p>
        </p:txBody>
      </p:sp>
      <p:pic>
        <p:nvPicPr>
          <p:cNvPr id="82" name="Google Shape;82;p4"/>
          <p:cNvPicPr preferRelativeResize="0"/>
          <p:nvPr/>
        </p:nvPicPr>
        <p:blipFill>
          <a:blip r:embed="rId3">
            <a:alphaModFix/>
          </a:blip>
          <a:stretch>
            <a:fillRect/>
          </a:stretch>
        </p:blipFill>
        <p:spPr>
          <a:xfrm>
            <a:off x="5603550" y="2434925"/>
            <a:ext cx="2976125" cy="2133800"/>
          </a:xfrm>
          <a:prstGeom prst="rect">
            <a:avLst/>
          </a:prstGeom>
          <a:noFill/>
          <a:ln>
            <a:noFill/>
          </a:ln>
        </p:spPr>
      </p:pic>
      <p:sp>
        <p:nvSpPr>
          <p:cNvPr id="83" name="Google Shape;83;p4"/>
          <p:cNvSpPr txBox="1"/>
          <p:nvPr/>
        </p:nvSpPr>
        <p:spPr>
          <a:xfrm>
            <a:off x="6138625" y="4712400"/>
            <a:ext cx="2925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http://www.holisticlc.com/sensory-integration-occupational-therapy/</a:t>
            </a:r>
            <a:endParaRPr sz="800">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5"/>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ASD &amp; Sensory Processing</a:t>
            </a:r>
            <a:endParaRPr/>
          </a:p>
        </p:txBody>
      </p:sp>
      <p:sp>
        <p:nvSpPr>
          <p:cNvPr id="89" name="Google Shape;89;p5"/>
          <p:cNvSpPr txBox="1"/>
          <p:nvPr>
            <p:ph idx="1" type="body"/>
          </p:nvPr>
        </p:nvSpPr>
        <p:spPr>
          <a:xfrm>
            <a:off x="387900" y="1489825"/>
            <a:ext cx="4012200" cy="3078900"/>
          </a:xfrm>
          <a:prstGeom prst="rect">
            <a:avLst/>
          </a:prstGeom>
          <a:noFill/>
          <a:ln>
            <a:noFill/>
          </a:ln>
        </p:spPr>
        <p:txBody>
          <a:bodyPr anchorCtr="0" anchor="t" bIns="91425" lIns="91425" spcFirstLastPara="1" rIns="91425" wrap="square" tIns="91425">
            <a:normAutofit/>
          </a:bodyPr>
          <a:lstStyle/>
          <a:p>
            <a:pPr indent="-342900" lvl="0" marL="457200" rtl="0" algn="l">
              <a:lnSpc>
                <a:spcPct val="115000"/>
              </a:lnSpc>
              <a:spcBef>
                <a:spcPts val="0"/>
              </a:spcBef>
              <a:spcAft>
                <a:spcPts val="0"/>
              </a:spcAft>
              <a:buSzPts val="1800"/>
              <a:buChar char="●"/>
            </a:pPr>
            <a:r>
              <a:rPr lang="en"/>
              <a:t>Do all people with Autism have sensory processing problems?</a:t>
            </a:r>
            <a:endParaRPr/>
          </a:p>
          <a:p>
            <a:pPr indent="-342900" lvl="0" marL="457200" rtl="0" algn="l">
              <a:lnSpc>
                <a:spcPct val="115000"/>
              </a:lnSpc>
              <a:spcBef>
                <a:spcPts val="0"/>
              </a:spcBef>
              <a:spcAft>
                <a:spcPts val="0"/>
              </a:spcAft>
              <a:buSzPts val="1800"/>
              <a:buChar char="●"/>
            </a:pPr>
            <a:r>
              <a:rPr lang="en"/>
              <a:t>Does having a Sensory Processing Disorder mean someone has Autism?</a:t>
            </a:r>
            <a:endParaRPr/>
          </a:p>
          <a:p>
            <a:pPr indent="-342900" lvl="0" marL="457200" rtl="0" algn="l">
              <a:lnSpc>
                <a:spcPct val="115000"/>
              </a:lnSpc>
              <a:spcBef>
                <a:spcPts val="0"/>
              </a:spcBef>
              <a:spcAft>
                <a:spcPts val="0"/>
              </a:spcAft>
              <a:buSzPts val="1800"/>
              <a:buChar char="●"/>
            </a:pPr>
            <a:r>
              <a:rPr lang="en"/>
              <a:t>What is the difference between sensory preferences and a sensory disorder?</a:t>
            </a:r>
            <a:endParaRPr/>
          </a:p>
        </p:txBody>
      </p:sp>
      <p:sp>
        <p:nvSpPr>
          <p:cNvPr id="90" name="Google Shape;90;p5"/>
          <p:cNvSpPr txBox="1"/>
          <p:nvPr/>
        </p:nvSpPr>
        <p:spPr>
          <a:xfrm>
            <a:off x="7637300" y="4760375"/>
            <a:ext cx="1426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(Autism Speaks, 2019)</a:t>
            </a:r>
            <a:endParaRPr sz="800">
              <a:latin typeface="Roboto"/>
              <a:ea typeface="Roboto"/>
              <a:cs typeface="Roboto"/>
              <a:sym typeface="Roboto"/>
            </a:endParaRPr>
          </a:p>
        </p:txBody>
      </p:sp>
      <p:pic>
        <p:nvPicPr>
          <p:cNvPr id="91" name="Google Shape;91;p5"/>
          <p:cNvPicPr preferRelativeResize="0"/>
          <p:nvPr/>
        </p:nvPicPr>
        <p:blipFill>
          <a:blip r:embed="rId3">
            <a:alphaModFix/>
          </a:blip>
          <a:stretch>
            <a:fillRect/>
          </a:stretch>
        </p:blipFill>
        <p:spPr>
          <a:xfrm>
            <a:off x="4400100" y="1284550"/>
            <a:ext cx="4439099" cy="294204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6"/>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What do all these terms mean for my child?</a:t>
            </a:r>
            <a:endParaRPr/>
          </a:p>
        </p:txBody>
      </p:sp>
      <p:sp>
        <p:nvSpPr>
          <p:cNvPr id="97" name="Google Shape;97;p6"/>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fontScale="77500" lnSpcReduction="20000"/>
          </a:bodyPr>
          <a:lstStyle/>
          <a:p>
            <a:pPr indent="-331946" lvl="0" marL="457200" rtl="0" algn="l">
              <a:lnSpc>
                <a:spcPct val="115000"/>
              </a:lnSpc>
              <a:spcBef>
                <a:spcPts val="0"/>
              </a:spcBef>
              <a:spcAft>
                <a:spcPts val="0"/>
              </a:spcAft>
              <a:buSzPct val="100000"/>
              <a:buChar char="●"/>
            </a:pPr>
            <a:r>
              <a:rPr lang="en" sz="2100"/>
              <a:t>Sensory Integration/Sensory Processing</a:t>
            </a:r>
            <a:endParaRPr sz="2100"/>
          </a:p>
          <a:p>
            <a:pPr indent="-331946" lvl="0" marL="457200" rtl="0" algn="l">
              <a:lnSpc>
                <a:spcPct val="115000"/>
              </a:lnSpc>
              <a:spcBef>
                <a:spcPts val="0"/>
              </a:spcBef>
              <a:spcAft>
                <a:spcPts val="0"/>
              </a:spcAft>
              <a:buSzPct val="100000"/>
              <a:buChar char="●"/>
            </a:pPr>
            <a:r>
              <a:rPr lang="en" sz="2100"/>
              <a:t>Regulation</a:t>
            </a:r>
            <a:endParaRPr sz="2100"/>
          </a:p>
          <a:p>
            <a:pPr indent="-331946" lvl="0" marL="457200" rtl="0" algn="l">
              <a:lnSpc>
                <a:spcPct val="115000"/>
              </a:lnSpc>
              <a:spcBef>
                <a:spcPts val="0"/>
              </a:spcBef>
              <a:spcAft>
                <a:spcPts val="0"/>
              </a:spcAft>
              <a:buSzPct val="100000"/>
              <a:buChar char="●"/>
            </a:pPr>
            <a:r>
              <a:rPr lang="en" sz="2100"/>
              <a:t>Dysregulation</a:t>
            </a:r>
            <a:endParaRPr sz="2100"/>
          </a:p>
          <a:p>
            <a:pPr indent="-331946" lvl="0" marL="457200" rtl="0" algn="l">
              <a:lnSpc>
                <a:spcPct val="115000"/>
              </a:lnSpc>
              <a:spcBef>
                <a:spcPts val="0"/>
              </a:spcBef>
              <a:spcAft>
                <a:spcPts val="0"/>
              </a:spcAft>
              <a:buSzPct val="100000"/>
              <a:buChar char="●"/>
            </a:pPr>
            <a:r>
              <a:rPr lang="en" sz="2100"/>
              <a:t>Under Responsive</a:t>
            </a:r>
            <a:endParaRPr sz="2100"/>
          </a:p>
          <a:p>
            <a:pPr indent="-331946" lvl="0" marL="457200" rtl="0" algn="l">
              <a:lnSpc>
                <a:spcPct val="115000"/>
              </a:lnSpc>
              <a:spcBef>
                <a:spcPts val="0"/>
              </a:spcBef>
              <a:spcAft>
                <a:spcPts val="0"/>
              </a:spcAft>
              <a:buSzPct val="100000"/>
              <a:buChar char="●"/>
            </a:pPr>
            <a:r>
              <a:rPr lang="en" sz="2100"/>
              <a:t>Sensory Sensitive</a:t>
            </a:r>
            <a:endParaRPr sz="2100"/>
          </a:p>
          <a:p>
            <a:pPr indent="-331946" lvl="0" marL="457200" rtl="0" algn="l">
              <a:lnSpc>
                <a:spcPct val="115000"/>
              </a:lnSpc>
              <a:spcBef>
                <a:spcPts val="0"/>
              </a:spcBef>
              <a:spcAft>
                <a:spcPts val="0"/>
              </a:spcAft>
              <a:buSzPct val="100000"/>
              <a:buChar char="●"/>
            </a:pPr>
            <a:r>
              <a:rPr lang="en" sz="2100"/>
              <a:t>Sensory Seeker</a:t>
            </a:r>
            <a:endParaRPr sz="2100"/>
          </a:p>
          <a:p>
            <a:pPr indent="-331946" lvl="0" marL="457200" rtl="0" algn="l">
              <a:lnSpc>
                <a:spcPct val="115000"/>
              </a:lnSpc>
              <a:spcBef>
                <a:spcPts val="0"/>
              </a:spcBef>
              <a:spcAft>
                <a:spcPts val="0"/>
              </a:spcAft>
              <a:buSzPct val="100000"/>
              <a:buChar char="●"/>
            </a:pPr>
            <a:r>
              <a:rPr lang="en" sz="2100"/>
              <a:t>Deep pressure</a:t>
            </a:r>
            <a:endParaRPr sz="2100"/>
          </a:p>
          <a:p>
            <a:pPr indent="-331946" lvl="0" marL="457200" rtl="0" algn="l">
              <a:lnSpc>
                <a:spcPct val="115000"/>
              </a:lnSpc>
              <a:spcBef>
                <a:spcPts val="0"/>
              </a:spcBef>
              <a:spcAft>
                <a:spcPts val="0"/>
              </a:spcAft>
              <a:buSzPct val="100000"/>
              <a:buChar char="●"/>
            </a:pPr>
            <a:r>
              <a:rPr lang="en" sz="2100"/>
              <a:t>Heavy work</a:t>
            </a:r>
            <a:endParaRPr sz="2100"/>
          </a:p>
          <a:p>
            <a:pPr indent="-331946" lvl="0" marL="457200" rtl="0" algn="l">
              <a:lnSpc>
                <a:spcPct val="115000"/>
              </a:lnSpc>
              <a:spcBef>
                <a:spcPts val="0"/>
              </a:spcBef>
              <a:spcAft>
                <a:spcPts val="0"/>
              </a:spcAft>
              <a:buSzPct val="100000"/>
              <a:buChar char="●"/>
            </a:pPr>
            <a:r>
              <a:rPr lang="en" sz="2100"/>
              <a:t>Stimming </a:t>
            </a:r>
            <a:endParaRPr sz="2100"/>
          </a:p>
          <a:p>
            <a:pPr indent="-331946" lvl="0" marL="457200" rtl="0" algn="l">
              <a:lnSpc>
                <a:spcPct val="115000"/>
              </a:lnSpc>
              <a:spcBef>
                <a:spcPts val="0"/>
              </a:spcBef>
              <a:spcAft>
                <a:spcPts val="0"/>
              </a:spcAft>
              <a:buSzPct val="100000"/>
              <a:buChar char="●"/>
            </a:pPr>
            <a:r>
              <a:rPr lang="en" sz="2100"/>
              <a:t>Sensory Diet</a:t>
            </a:r>
            <a:endParaRPr sz="2100"/>
          </a:p>
          <a:p>
            <a:pPr indent="-228600" lvl="0" marL="457200" rtl="0" algn="l">
              <a:lnSpc>
                <a:spcPct val="115000"/>
              </a:lnSpc>
              <a:spcBef>
                <a:spcPts val="0"/>
              </a:spcBef>
              <a:spcAft>
                <a:spcPts val="0"/>
              </a:spcAft>
              <a:buSzPct val="100000"/>
              <a:buNone/>
            </a:pPr>
            <a:r>
              <a:t/>
            </a:r>
            <a:endParaRPr/>
          </a:p>
          <a:p>
            <a:pPr indent="-228600" lvl="0" marL="457200" rtl="0" algn="l">
              <a:lnSpc>
                <a:spcPct val="115000"/>
              </a:lnSpc>
              <a:spcBef>
                <a:spcPts val="0"/>
              </a:spcBef>
              <a:spcAft>
                <a:spcPts val="0"/>
              </a:spcAft>
              <a:buSzPct val="100000"/>
              <a:buNone/>
            </a:pPr>
            <a:r>
              <a:t/>
            </a:r>
            <a:endParaRPr/>
          </a:p>
        </p:txBody>
      </p:sp>
      <p:pic>
        <p:nvPicPr>
          <p:cNvPr id="98" name="Google Shape;98;p6"/>
          <p:cNvPicPr preferRelativeResize="0"/>
          <p:nvPr/>
        </p:nvPicPr>
        <p:blipFill>
          <a:blip r:embed="rId3">
            <a:alphaModFix/>
          </a:blip>
          <a:stretch>
            <a:fillRect/>
          </a:stretch>
        </p:blipFill>
        <p:spPr>
          <a:xfrm>
            <a:off x="5359300" y="1372849"/>
            <a:ext cx="3312876" cy="3312850"/>
          </a:xfrm>
          <a:prstGeom prst="rect">
            <a:avLst/>
          </a:prstGeom>
          <a:noFill/>
          <a:ln>
            <a:noFill/>
          </a:ln>
        </p:spPr>
      </p:pic>
      <p:sp>
        <p:nvSpPr>
          <p:cNvPr id="99" name="Google Shape;99;p6"/>
          <p:cNvSpPr txBox="1"/>
          <p:nvPr/>
        </p:nvSpPr>
        <p:spPr>
          <a:xfrm>
            <a:off x="6542200" y="4712400"/>
            <a:ext cx="2493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Roboto"/>
                <a:ea typeface="Roboto"/>
                <a:cs typeface="Roboto"/>
                <a:sym typeface="Roboto"/>
              </a:rPr>
              <a:t>https://www.nytimes.com/2020/04/17/parenting/sensory-processing-disorder-kids.html</a:t>
            </a:r>
            <a:endParaRPr sz="800">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7"/>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What is Sensory Processing	</a:t>
            </a:r>
            <a:endParaRPr/>
          </a:p>
        </p:txBody>
      </p:sp>
      <p:sp>
        <p:nvSpPr>
          <p:cNvPr id="105" name="Google Shape;105;p7"/>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en"/>
              <a:t>T</a:t>
            </a:r>
            <a:r>
              <a:rPr lang="en" sz="1800">
                <a:solidFill>
                  <a:schemeClr val="dk1"/>
                </a:solidFill>
                <a:latin typeface="Open Sans"/>
                <a:ea typeface="Open Sans"/>
                <a:cs typeface="Open Sans"/>
                <a:sym typeface="Open Sans"/>
              </a:rPr>
              <a:t>he way the brain receives, organizes and responds to sensory stimulation in order to behave in a meaningful &amp; consistent manner.</a:t>
            </a:r>
            <a:endParaRPr/>
          </a:p>
          <a:p>
            <a:pPr indent="0" lvl="0" marL="457200" rtl="0" algn="l">
              <a:lnSpc>
                <a:spcPct val="115000"/>
              </a:lnSpc>
              <a:spcBef>
                <a:spcPts val="1200"/>
              </a:spcBef>
              <a:spcAft>
                <a:spcPts val="0"/>
              </a:spcAft>
              <a:buSzPts val="1800"/>
              <a:buNone/>
            </a:pPr>
            <a:r>
              <a:t/>
            </a:r>
            <a:endParaRPr/>
          </a:p>
          <a:p>
            <a:pPr indent="0" lvl="0" marL="0" rtl="0" algn="l">
              <a:lnSpc>
                <a:spcPct val="115000"/>
              </a:lnSpc>
              <a:spcBef>
                <a:spcPts val="1200"/>
              </a:spcBef>
              <a:spcAft>
                <a:spcPts val="1200"/>
              </a:spcAft>
              <a:buSzPts val="1800"/>
              <a:buNone/>
            </a:pPr>
            <a:r>
              <a:t/>
            </a:r>
            <a:endParaRPr/>
          </a:p>
        </p:txBody>
      </p:sp>
      <p:pic>
        <p:nvPicPr>
          <p:cNvPr id="106" name="Google Shape;106;p7"/>
          <p:cNvPicPr preferRelativeResize="0"/>
          <p:nvPr/>
        </p:nvPicPr>
        <p:blipFill>
          <a:blip r:embed="rId3">
            <a:alphaModFix/>
          </a:blip>
          <a:stretch>
            <a:fillRect/>
          </a:stretch>
        </p:blipFill>
        <p:spPr>
          <a:xfrm>
            <a:off x="1845812" y="2327100"/>
            <a:ext cx="5452375" cy="2180950"/>
          </a:xfrm>
          <a:prstGeom prst="rect">
            <a:avLst/>
          </a:prstGeom>
          <a:noFill/>
          <a:ln>
            <a:noFill/>
          </a:ln>
        </p:spPr>
      </p:pic>
      <p:sp>
        <p:nvSpPr>
          <p:cNvPr id="107" name="Google Shape;107;p7"/>
          <p:cNvSpPr txBox="1"/>
          <p:nvPr/>
        </p:nvSpPr>
        <p:spPr>
          <a:xfrm>
            <a:off x="7693200" y="4579225"/>
            <a:ext cx="1450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Open Sans"/>
                <a:ea typeface="Open Sans"/>
                <a:cs typeface="Open Sans"/>
                <a:sym typeface="Open Sans"/>
              </a:rPr>
              <a:t>(Pathways, 2023)</a:t>
            </a:r>
            <a:endParaRPr sz="800">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8"/>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rmAutofit/>
          </a:bodyPr>
          <a:lstStyle/>
          <a:p>
            <a:pPr indent="0" lvl="0" marL="0" rtl="0" algn="l">
              <a:lnSpc>
                <a:spcPct val="100000"/>
              </a:lnSpc>
              <a:spcBef>
                <a:spcPts val="0"/>
              </a:spcBef>
              <a:spcAft>
                <a:spcPts val="0"/>
              </a:spcAft>
              <a:buSzPts val="4200"/>
              <a:buNone/>
            </a:pPr>
            <a:r>
              <a:rPr lang="en"/>
              <a:t>Our 8 Sensory Systems</a:t>
            </a:r>
            <a:endParaRPr/>
          </a:p>
        </p:txBody>
      </p:sp>
      <p:sp>
        <p:nvSpPr>
          <p:cNvPr id="113" name="Google Shape;113;p8"/>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l">
              <a:lnSpc>
                <a:spcPct val="115000"/>
              </a:lnSpc>
              <a:spcBef>
                <a:spcPts val="0"/>
              </a:spcBef>
              <a:spcAft>
                <a:spcPts val="0"/>
              </a:spcAft>
              <a:buSzPct val="117647"/>
              <a:buNone/>
            </a:pPr>
            <a:r>
              <a:rPr lang="en"/>
              <a:t>Visual</a:t>
            </a:r>
            <a:endParaRPr/>
          </a:p>
          <a:p>
            <a:pPr indent="0" lvl="0" marL="0" rtl="0" algn="l">
              <a:lnSpc>
                <a:spcPct val="115000"/>
              </a:lnSpc>
              <a:spcBef>
                <a:spcPts val="1200"/>
              </a:spcBef>
              <a:spcAft>
                <a:spcPts val="0"/>
              </a:spcAft>
              <a:buSzPct val="117647"/>
              <a:buNone/>
            </a:pPr>
            <a:r>
              <a:rPr lang="en"/>
              <a:t>Auditory </a:t>
            </a:r>
            <a:endParaRPr/>
          </a:p>
          <a:p>
            <a:pPr indent="0" lvl="0" marL="0" rtl="0" algn="l">
              <a:lnSpc>
                <a:spcPct val="115000"/>
              </a:lnSpc>
              <a:spcBef>
                <a:spcPts val="1200"/>
              </a:spcBef>
              <a:spcAft>
                <a:spcPts val="0"/>
              </a:spcAft>
              <a:buSzPct val="117647"/>
              <a:buNone/>
            </a:pPr>
            <a:r>
              <a:rPr lang="en"/>
              <a:t>Gustatory</a:t>
            </a:r>
            <a:endParaRPr/>
          </a:p>
          <a:p>
            <a:pPr indent="0" lvl="0" marL="0" rtl="0" algn="l">
              <a:lnSpc>
                <a:spcPct val="115000"/>
              </a:lnSpc>
              <a:spcBef>
                <a:spcPts val="1200"/>
              </a:spcBef>
              <a:spcAft>
                <a:spcPts val="0"/>
              </a:spcAft>
              <a:buSzPct val="117647"/>
              <a:buNone/>
            </a:pPr>
            <a:r>
              <a:rPr lang="en"/>
              <a:t>Olfactory</a:t>
            </a:r>
            <a:endParaRPr/>
          </a:p>
          <a:p>
            <a:pPr indent="0" lvl="0" marL="0" rtl="0" algn="l">
              <a:lnSpc>
                <a:spcPct val="115000"/>
              </a:lnSpc>
              <a:spcBef>
                <a:spcPts val="1200"/>
              </a:spcBef>
              <a:spcAft>
                <a:spcPts val="0"/>
              </a:spcAft>
              <a:buSzPct val="117647"/>
              <a:buNone/>
            </a:pPr>
            <a:r>
              <a:rPr lang="en"/>
              <a:t>Tactile </a:t>
            </a:r>
            <a:endParaRPr/>
          </a:p>
          <a:p>
            <a:pPr indent="0" lvl="0" marL="0" rtl="0" algn="l">
              <a:lnSpc>
                <a:spcPct val="115000"/>
              </a:lnSpc>
              <a:spcBef>
                <a:spcPts val="1200"/>
              </a:spcBef>
              <a:spcAft>
                <a:spcPts val="0"/>
              </a:spcAft>
              <a:buSzPct val="117647"/>
              <a:buNone/>
            </a:pPr>
            <a:r>
              <a:rPr lang="en"/>
              <a:t>Proprioception</a:t>
            </a:r>
            <a:endParaRPr/>
          </a:p>
          <a:p>
            <a:pPr indent="0" lvl="0" marL="0" rtl="0" algn="l">
              <a:lnSpc>
                <a:spcPct val="115000"/>
              </a:lnSpc>
              <a:spcBef>
                <a:spcPts val="1200"/>
              </a:spcBef>
              <a:spcAft>
                <a:spcPts val="0"/>
              </a:spcAft>
              <a:buSzPct val="117647"/>
              <a:buNone/>
            </a:pPr>
            <a:r>
              <a:rPr lang="en"/>
              <a:t>Vestibular</a:t>
            </a:r>
            <a:endParaRPr/>
          </a:p>
          <a:p>
            <a:pPr indent="0" lvl="0" marL="0" rtl="0" algn="l">
              <a:lnSpc>
                <a:spcPct val="115000"/>
              </a:lnSpc>
              <a:spcBef>
                <a:spcPts val="1200"/>
              </a:spcBef>
              <a:spcAft>
                <a:spcPts val="1200"/>
              </a:spcAft>
              <a:buSzPct val="117647"/>
              <a:buNone/>
            </a:pPr>
            <a:r>
              <a:rPr lang="en"/>
              <a:t>Interoception</a:t>
            </a:r>
            <a:endParaRPr/>
          </a:p>
        </p:txBody>
      </p:sp>
      <p:pic>
        <p:nvPicPr>
          <p:cNvPr id="114" name="Google Shape;114;p8"/>
          <p:cNvPicPr preferRelativeResize="0"/>
          <p:nvPr/>
        </p:nvPicPr>
        <p:blipFill rotWithShape="1">
          <a:blip r:embed="rId3">
            <a:alphaModFix/>
          </a:blip>
          <a:srcRect b="0" l="0" r="0" t="0"/>
          <a:stretch/>
        </p:blipFill>
        <p:spPr>
          <a:xfrm>
            <a:off x="4952111" y="420487"/>
            <a:ext cx="3538289" cy="4418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9"/>
          <p:cNvSpPr txBox="1"/>
          <p:nvPr>
            <p:ph type="title"/>
          </p:nvPr>
        </p:nvSpPr>
        <p:spPr>
          <a:xfrm>
            <a:off x="311700" y="134800"/>
            <a:ext cx="8520600" cy="572700"/>
          </a:xfrm>
          <a:prstGeom prst="rect">
            <a:avLst/>
          </a:prstGeom>
          <a:noFill/>
          <a:ln>
            <a:noFill/>
          </a:ln>
        </p:spPr>
        <p:txBody>
          <a:bodyPr anchorCtr="0" anchor="b" bIns="91425" lIns="91425" spcFirstLastPara="1" rIns="91425" wrap="square" tIns="91425">
            <a:normAutofit fontScale="90000"/>
          </a:bodyPr>
          <a:lstStyle/>
          <a:p>
            <a:pPr indent="0" lvl="0" marL="0" rtl="0" algn="l">
              <a:lnSpc>
                <a:spcPct val="100000"/>
              </a:lnSpc>
              <a:spcBef>
                <a:spcPts val="0"/>
              </a:spcBef>
              <a:spcAft>
                <a:spcPts val="0"/>
              </a:spcAft>
              <a:buSzPct val="155555"/>
              <a:buNone/>
            </a:pPr>
            <a:r>
              <a:rPr lang="en"/>
              <a:t>Subtypes of SPD</a:t>
            </a:r>
            <a:endParaRPr/>
          </a:p>
        </p:txBody>
      </p:sp>
      <p:sp>
        <p:nvSpPr>
          <p:cNvPr id="120" name="Google Shape;120;p9"/>
          <p:cNvSpPr txBox="1"/>
          <p:nvPr>
            <p:ph idx="1" type="body"/>
          </p:nvPr>
        </p:nvSpPr>
        <p:spPr>
          <a:xfrm>
            <a:off x="7167900" y="4800900"/>
            <a:ext cx="1664400" cy="2580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1200"/>
              </a:spcAft>
              <a:buSzPts val="4500"/>
              <a:buNone/>
            </a:pPr>
            <a:r>
              <a:rPr lang="en" sz="800">
                <a:solidFill>
                  <a:srgbClr val="282828"/>
                </a:solidFill>
              </a:rPr>
              <a:t>(STAR Institute, 2023)</a:t>
            </a:r>
            <a:endParaRPr sz="800">
              <a:solidFill>
                <a:srgbClr val="282828"/>
              </a:solidFill>
            </a:endParaRPr>
          </a:p>
        </p:txBody>
      </p:sp>
      <p:pic>
        <p:nvPicPr>
          <p:cNvPr id="121" name="Google Shape;121;p9"/>
          <p:cNvPicPr preferRelativeResize="0"/>
          <p:nvPr/>
        </p:nvPicPr>
        <p:blipFill rotWithShape="1">
          <a:blip r:embed="rId3">
            <a:alphaModFix/>
          </a:blip>
          <a:srcRect b="0" l="0" r="0" t="0"/>
          <a:stretch/>
        </p:blipFill>
        <p:spPr>
          <a:xfrm>
            <a:off x="520087" y="707499"/>
            <a:ext cx="8103823" cy="39846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Putnam, Robin</dc:creator>
</cp:coreProperties>
</file>