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6"/>
  </p:notesMasterIdLst>
  <p:sldIdLst>
    <p:sldId id="256" r:id="rId2"/>
    <p:sldId id="282" r:id="rId3"/>
    <p:sldId id="272" r:id="rId4"/>
    <p:sldId id="273" r:id="rId5"/>
    <p:sldId id="257" r:id="rId6"/>
    <p:sldId id="276" r:id="rId7"/>
    <p:sldId id="270" r:id="rId8"/>
    <p:sldId id="289" r:id="rId9"/>
    <p:sldId id="291" r:id="rId10"/>
    <p:sldId id="290" r:id="rId11"/>
    <p:sldId id="264" r:id="rId12"/>
    <p:sldId id="265" r:id="rId13"/>
    <p:sldId id="263" r:id="rId14"/>
    <p:sldId id="277" r:id="rId15"/>
    <p:sldId id="279" r:id="rId16"/>
    <p:sldId id="280" r:id="rId17"/>
    <p:sldId id="281" r:id="rId18"/>
    <p:sldId id="284" r:id="rId19"/>
    <p:sldId id="258" r:id="rId20"/>
    <p:sldId id="285" r:id="rId21"/>
    <p:sldId id="318" r:id="rId22"/>
    <p:sldId id="287" r:id="rId23"/>
    <p:sldId id="317" r:id="rId24"/>
    <p:sldId id="319" r:id="rId25"/>
    <p:sldId id="267" r:id="rId26"/>
    <p:sldId id="295" r:id="rId27"/>
    <p:sldId id="294" r:id="rId28"/>
    <p:sldId id="297" r:id="rId29"/>
    <p:sldId id="296" r:id="rId30"/>
    <p:sldId id="298" r:id="rId31"/>
    <p:sldId id="300" r:id="rId32"/>
    <p:sldId id="299" r:id="rId33"/>
    <p:sldId id="321" r:id="rId34"/>
    <p:sldId id="268" r:id="rId35"/>
    <p:sldId id="322" r:id="rId36"/>
    <p:sldId id="323" r:id="rId37"/>
    <p:sldId id="315" r:id="rId38"/>
    <p:sldId id="324" r:id="rId39"/>
    <p:sldId id="325" r:id="rId40"/>
    <p:sldId id="301" r:id="rId41"/>
    <p:sldId id="305" r:id="rId42"/>
    <p:sldId id="304" r:id="rId43"/>
    <p:sldId id="302" r:id="rId44"/>
    <p:sldId id="303" r:id="rId45"/>
    <p:sldId id="307" r:id="rId46"/>
    <p:sldId id="306" r:id="rId47"/>
    <p:sldId id="308" r:id="rId48"/>
    <p:sldId id="326" r:id="rId49"/>
    <p:sldId id="316" r:id="rId50"/>
    <p:sldId id="311" r:id="rId51"/>
    <p:sldId id="313" r:id="rId52"/>
    <p:sldId id="310" r:id="rId53"/>
    <p:sldId id="314" r:id="rId54"/>
    <p:sldId id="309" r:id="rId55"/>
    <p:sldId id="327" r:id="rId56"/>
    <p:sldId id="328" r:id="rId57"/>
    <p:sldId id="288" r:id="rId58"/>
    <p:sldId id="259" r:id="rId59"/>
    <p:sldId id="260" r:id="rId60"/>
    <p:sldId id="261" r:id="rId61"/>
    <p:sldId id="266" r:id="rId62"/>
    <p:sldId id="262" r:id="rId63"/>
    <p:sldId id="283" r:id="rId64"/>
    <p:sldId id="32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FF8AD8"/>
    <a:srgbClr val="9E1D18"/>
    <a:srgbClr val="16BEC9"/>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85146"/>
  </p:normalViewPr>
  <p:slideViewPr>
    <p:cSldViewPr snapToGrid="0">
      <p:cViewPr varScale="1">
        <p:scale>
          <a:sx n="122" d="100"/>
          <a:sy n="122" d="100"/>
        </p:scale>
        <p:origin x="1688"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A601D-346A-FD4D-8CE8-DE7EC208D9A7}" type="doc">
      <dgm:prSet loTypeId="urn:microsoft.com/office/officeart/2005/8/layout/hChevron3" loCatId="" qsTypeId="urn:microsoft.com/office/officeart/2005/8/quickstyle/simple1" qsCatId="simple" csTypeId="urn:microsoft.com/office/officeart/2005/8/colors/colorful5" csCatId="colorful" phldr="1"/>
      <dgm:spPr/>
    </dgm:pt>
    <dgm:pt modelId="{E2531254-3BDF-E143-92F3-B3A142EAC35C}">
      <dgm:prSet phldrT="[Text]"/>
      <dgm:spPr>
        <a:solidFill>
          <a:srgbClr val="16BEC9"/>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Involvement</a:t>
          </a:r>
          <a:endParaRPr lang="en-US" dirty="0"/>
        </a:p>
      </dgm:t>
    </dgm:pt>
    <dgm:pt modelId="{7F8BAF84-A08C-784E-A3D9-81C8A5CAE046}" type="parTrans" cxnId="{3E3DE436-48FF-F54E-977C-C15137E564A6}">
      <dgm:prSet/>
      <dgm:spPr/>
      <dgm:t>
        <a:bodyPr/>
        <a:lstStyle/>
        <a:p>
          <a:endParaRPr lang="en-US"/>
        </a:p>
      </dgm:t>
    </dgm:pt>
    <dgm:pt modelId="{E71D34E6-59AA-9C45-A5F0-EC598444EA65}" type="sibTrans" cxnId="{3E3DE436-48FF-F54E-977C-C15137E564A6}">
      <dgm:prSet/>
      <dgm:spPr/>
      <dgm:t>
        <a:bodyPr/>
        <a:lstStyle/>
        <a:p>
          <a:endParaRPr lang="en-US"/>
        </a:p>
      </dgm:t>
    </dgm:pt>
    <dgm:pt modelId="{F5CB2C9B-15C0-9749-9411-4EA6DB1DA2D8}">
      <dgm:prSet phldrT="[Text]"/>
      <dgm:spPr>
        <a:solidFill>
          <a:srgbClr val="FF9300"/>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Engagement</a:t>
          </a:r>
          <a:endParaRPr lang="en-US" dirty="0"/>
        </a:p>
      </dgm:t>
    </dgm:pt>
    <dgm:pt modelId="{DB83628F-433B-644B-A628-EA586956CBDE}" type="parTrans" cxnId="{424F4586-0E96-2B43-BEFE-5AEB0D3B9587}">
      <dgm:prSet/>
      <dgm:spPr/>
      <dgm:t>
        <a:bodyPr/>
        <a:lstStyle/>
        <a:p>
          <a:endParaRPr lang="en-US"/>
        </a:p>
      </dgm:t>
    </dgm:pt>
    <dgm:pt modelId="{E0969978-CB98-514B-956F-6A1B05C3DA51}" type="sibTrans" cxnId="{424F4586-0E96-2B43-BEFE-5AEB0D3B9587}">
      <dgm:prSet/>
      <dgm:spPr/>
      <dgm:t>
        <a:bodyPr/>
        <a:lstStyle/>
        <a:p>
          <a:endParaRPr lang="en-US"/>
        </a:p>
      </dgm:t>
    </dgm:pt>
    <dgm:pt modelId="{19741D4C-7322-494F-BFD7-7C3716B026C0}">
      <dgm:prSet phldrT="[Text]"/>
      <dgm:spPr>
        <a:solidFill>
          <a:schemeClr val="accent4">
            <a:lumMod val="60000"/>
            <a:lumOff val="40000"/>
          </a:schemeClr>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Partnership</a:t>
          </a:r>
          <a:endParaRPr lang="en-US" dirty="0"/>
        </a:p>
      </dgm:t>
    </dgm:pt>
    <dgm:pt modelId="{088FB83E-CAFA-DF44-AF3E-F0457D2804FE}" type="parTrans" cxnId="{6C17E544-A126-A049-A714-25AA88C07EBD}">
      <dgm:prSet/>
      <dgm:spPr/>
      <dgm:t>
        <a:bodyPr/>
        <a:lstStyle/>
        <a:p>
          <a:endParaRPr lang="en-US"/>
        </a:p>
      </dgm:t>
    </dgm:pt>
    <dgm:pt modelId="{194A588F-FAFB-6B4B-B643-E2CBF26AEF7B}" type="sibTrans" cxnId="{6C17E544-A126-A049-A714-25AA88C07EBD}">
      <dgm:prSet/>
      <dgm:spPr/>
      <dgm:t>
        <a:bodyPr/>
        <a:lstStyle/>
        <a:p>
          <a:endParaRPr lang="en-US"/>
        </a:p>
      </dgm:t>
    </dgm:pt>
    <dgm:pt modelId="{4C200B29-DE9D-794C-A357-B78730C0FF31}" type="pres">
      <dgm:prSet presAssocID="{AE0A601D-346A-FD4D-8CE8-DE7EC208D9A7}" presName="Name0" presStyleCnt="0">
        <dgm:presLayoutVars>
          <dgm:dir/>
          <dgm:resizeHandles val="exact"/>
        </dgm:presLayoutVars>
      </dgm:prSet>
      <dgm:spPr/>
    </dgm:pt>
    <dgm:pt modelId="{12B808A1-FBBA-A249-8839-01B521DA7EC0}" type="pres">
      <dgm:prSet presAssocID="{E2531254-3BDF-E143-92F3-B3A142EAC35C}" presName="parTxOnly" presStyleLbl="node1" presStyleIdx="0" presStyleCnt="3">
        <dgm:presLayoutVars>
          <dgm:bulletEnabled val="1"/>
        </dgm:presLayoutVars>
      </dgm:prSet>
      <dgm:spPr/>
    </dgm:pt>
    <dgm:pt modelId="{4DC2BD71-AD49-664D-99A2-3841620D3AA0}" type="pres">
      <dgm:prSet presAssocID="{E71D34E6-59AA-9C45-A5F0-EC598444EA65}" presName="parSpace" presStyleCnt="0"/>
      <dgm:spPr/>
    </dgm:pt>
    <dgm:pt modelId="{3B62F9F9-FEBA-454C-A8E8-F9E633C09334}" type="pres">
      <dgm:prSet presAssocID="{F5CB2C9B-15C0-9749-9411-4EA6DB1DA2D8}" presName="parTxOnly" presStyleLbl="node1" presStyleIdx="1" presStyleCnt="3">
        <dgm:presLayoutVars>
          <dgm:bulletEnabled val="1"/>
        </dgm:presLayoutVars>
      </dgm:prSet>
      <dgm:spPr/>
    </dgm:pt>
    <dgm:pt modelId="{B450D6E1-5B8D-8049-AF98-82303ACB5ED3}" type="pres">
      <dgm:prSet presAssocID="{E0969978-CB98-514B-956F-6A1B05C3DA51}" presName="parSpace" presStyleCnt="0"/>
      <dgm:spPr/>
    </dgm:pt>
    <dgm:pt modelId="{F98EC55B-B304-F640-B1BA-03E3904D2A77}" type="pres">
      <dgm:prSet presAssocID="{19741D4C-7322-494F-BFD7-7C3716B026C0}" presName="parTxOnly" presStyleLbl="node1" presStyleIdx="2" presStyleCnt="3">
        <dgm:presLayoutVars>
          <dgm:bulletEnabled val="1"/>
        </dgm:presLayoutVars>
      </dgm:prSet>
      <dgm:spPr/>
    </dgm:pt>
  </dgm:ptLst>
  <dgm:cxnLst>
    <dgm:cxn modelId="{938D7327-02B1-1B4A-9AF7-A8594C7A5A5B}" type="presOf" srcId="{F5CB2C9B-15C0-9749-9411-4EA6DB1DA2D8}" destId="{3B62F9F9-FEBA-454C-A8E8-F9E633C09334}" srcOrd="0" destOrd="0" presId="urn:microsoft.com/office/officeart/2005/8/layout/hChevron3"/>
    <dgm:cxn modelId="{3E3DE436-48FF-F54E-977C-C15137E564A6}" srcId="{AE0A601D-346A-FD4D-8CE8-DE7EC208D9A7}" destId="{E2531254-3BDF-E143-92F3-B3A142EAC35C}" srcOrd="0" destOrd="0" parTransId="{7F8BAF84-A08C-784E-A3D9-81C8A5CAE046}" sibTransId="{E71D34E6-59AA-9C45-A5F0-EC598444EA65}"/>
    <dgm:cxn modelId="{6C17E544-A126-A049-A714-25AA88C07EBD}" srcId="{AE0A601D-346A-FD4D-8CE8-DE7EC208D9A7}" destId="{19741D4C-7322-494F-BFD7-7C3716B026C0}" srcOrd="2" destOrd="0" parTransId="{088FB83E-CAFA-DF44-AF3E-F0457D2804FE}" sibTransId="{194A588F-FAFB-6B4B-B643-E2CBF26AEF7B}"/>
    <dgm:cxn modelId="{16478372-6B47-654F-BD24-EE6FE0ED1A4E}" type="presOf" srcId="{E2531254-3BDF-E143-92F3-B3A142EAC35C}" destId="{12B808A1-FBBA-A249-8839-01B521DA7EC0}" srcOrd="0" destOrd="0" presId="urn:microsoft.com/office/officeart/2005/8/layout/hChevron3"/>
    <dgm:cxn modelId="{424F4586-0E96-2B43-BEFE-5AEB0D3B9587}" srcId="{AE0A601D-346A-FD4D-8CE8-DE7EC208D9A7}" destId="{F5CB2C9B-15C0-9749-9411-4EA6DB1DA2D8}" srcOrd="1" destOrd="0" parTransId="{DB83628F-433B-644B-A628-EA586956CBDE}" sibTransId="{E0969978-CB98-514B-956F-6A1B05C3DA51}"/>
    <dgm:cxn modelId="{D7C7BCF5-490E-564F-9937-FCABE9375BC5}" type="presOf" srcId="{19741D4C-7322-494F-BFD7-7C3716B026C0}" destId="{F98EC55B-B304-F640-B1BA-03E3904D2A77}" srcOrd="0" destOrd="0" presId="urn:microsoft.com/office/officeart/2005/8/layout/hChevron3"/>
    <dgm:cxn modelId="{CB5DFDF6-873D-C242-8503-7F281D699258}" type="presOf" srcId="{AE0A601D-346A-FD4D-8CE8-DE7EC208D9A7}" destId="{4C200B29-DE9D-794C-A357-B78730C0FF31}" srcOrd="0" destOrd="0" presId="urn:microsoft.com/office/officeart/2005/8/layout/hChevron3"/>
    <dgm:cxn modelId="{EFCDE616-DD95-9148-B932-566F44D6CA4C}" type="presParOf" srcId="{4C200B29-DE9D-794C-A357-B78730C0FF31}" destId="{12B808A1-FBBA-A249-8839-01B521DA7EC0}" srcOrd="0" destOrd="0" presId="urn:microsoft.com/office/officeart/2005/8/layout/hChevron3"/>
    <dgm:cxn modelId="{D48F46C1-6632-E640-876F-325B3A98B982}" type="presParOf" srcId="{4C200B29-DE9D-794C-A357-B78730C0FF31}" destId="{4DC2BD71-AD49-664D-99A2-3841620D3AA0}" srcOrd="1" destOrd="0" presId="urn:microsoft.com/office/officeart/2005/8/layout/hChevron3"/>
    <dgm:cxn modelId="{78C73917-9FCE-134E-8222-86ED32C25760}" type="presParOf" srcId="{4C200B29-DE9D-794C-A357-B78730C0FF31}" destId="{3B62F9F9-FEBA-454C-A8E8-F9E633C09334}" srcOrd="2" destOrd="0" presId="urn:microsoft.com/office/officeart/2005/8/layout/hChevron3"/>
    <dgm:cxn modelId="{3E4EB486-13DE-454B-8CF5-15AD29FAAA88}" type="presParOf" srcId="{4C200B29-DE9D-794C-A357-B78730C0FF31}" destId="{B450D6E1-5B8D-8049-AF98-82303ACB5ED3}" srcOrd="3" destOrd="0" presId="urn:microsoft.com/office/officeart/2005/8/layout/hChevron3"/>
    <dgm:cxn modelId="{CD423801-7EA9-F74C-8D86-63E194977F4A}" type="presParOf" srcId="{4C200B29-DE9D-794C-A357-B78730C0FF31}" destId="{F98EC55B-B304-F640-B1BA-03E3904D2A77}" srcOrd="4"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0A601D-346A-FD4D-8CE8-DE7EC208D9A7}" type="doc">
      <dgm:prSet loTypeId="urn:microsoft.com/office/officeart/2005/8/layout/hChevron3" loCatId="" qsTypeId="urn:microsoft.com/office/officeart/2005/8/quickstyle/simple1" qsCatId="simple" csTypeId="urn:microsoft.com/office/officeart/2005/8/colors/colorful5" csCatId="colorful" phldr="1"/>
      <dgm:spPr/>
    </dgm:pt>
    <dgm:pt modelId="{E2531254-3BDF-E143-92F3-B3A142EAC35C}">
      <dgm:prSet phldrT="[Text]"/>
      <dgm:spPr>
        <a:solidFill>
          <a:srgbClr val="16BEC9"/>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Involvement</a:t>
          </a:r>
          <a:endParaRPr lang="en-US" dirty="0"/>
        </a:p>
      </dgm:t>
    </dgm:pt>
    <dgm:pt modelId="{7F8BAF84-A08C-784E-A3D9-81C8A5CAE046}" type="parTrans" cxnId="{3E3DE436-48FF-F54E-977C-C15137E564A6}">
      <dgm:prSet/>
      <dgm:spPr/>
      <dgm:t>
        <a:bodyPr/>
        <a:lstStyle/>
        <a:p>
          <a:endParaRPr lang="en-US"/>
        </a:p>
      </dgm:t>
    </dgm:pt>
    <dgm:pt modelId="{E71D34E6-59AA-9C45-A5F0-EC598444EA65}" type="sibTrans" cxnId="{3E3DE436-48FF-F54E-977C-C15137E564A6}">
      <dgm:prSet/>
      <dgm:spPr/>
      <dgm:t>
        <a:bodyPr/>
        <a:lstStyle/>
        <a:p>
          <a:endParaRPr lang="en-US"/>
        </a:p>
      </dgm:t>
    </dgm:pt>
    <dgm:pt modelId="{F5CB2C9B-15C0-9749-9411-4EA6DB1DA2D8}">
      <dgm:prSet phldrT="[Text]"/>
      <dgm:spPr>
        <a:solidFill>
          <a:srgbClr val="FF9300"/>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Engagement</a:t>
          </a:r>
          <a:endParaRPr lang="en-US" dirty="0"/>
        </a:p>
      </dgm:t>
    </dgm:pt>
    <dgm:pt modelId="{DB83628F-433B-644B-A628-EA586956CBDE}" type="parTrans" cxnId="{424F4586-0E96-2B43-BEFE-5AEB0D3B9587}">
      <dgm:prSet/>
      <dgm:spPr/>
      <dgm:t>
        <a:bodyPr/>
        <a:lstStyle/>
        <a:p>
          <a:endParaRPr lang="en-US"/>
        </a:p>
      </dgm:t>
    </dgm:pt>
    <dgm:pt modelId="{E0969978-CB98-514B-956F-6A1B05C3DA51}" type="sibTrans" cxnId="{424F4586-0E96-2B43-BEFE-5AEB0D3B9587}">
      <dgm:prSet/>
      <dgm:spPr/>
      <dgm:t>
        <a:bodyPr/>
        <a:lstStyle/>
        <a:p>
          <a:endParaRPr lang="en-US"/>
        </a:p>
      </dgm:t>
    </dgm:pt>
    <dgm:pt modelId="{19741D4C-7322-494F-BFD7-7C3716B026C0}">
      <dgm:prSet phldrT="[Text]"/>
      <dgm:spPr>
        <a:solidFill>
          <a:schemeClr val="accent4">
            <a:lumMod val="60000"/>
            <a:lumOff val="40000"/>
          </a:schemeClr>
        </a:solidFill>
      </dgm:spPr>
      <dgm:t>
        <a:bodyPr/>
        <a:lstStyle/>
        <a:p>
          <a:r>
            <a:rPr lang="en-US" b="0" cap="none" spc="0" dirty="0">
              <a:ln w="0"/>
              <a:solidFill>
                <a:schemeClr val="tx1"/>
              </a:solidFill>
              <a:effectLst>
                <a:outerShdw blurRad="38100" dist="19050" dir="2700000" algn="tl" rotWithShape="0">
                  <a:schemeClr val="dk1">
                    <a:alpha val="40000"/>
                  </a:schemeClr>
                </a:outerShdw>
              </a:effectLst>
            </a:rPr>
            <a:t>Partnership</a:t>
          </a:r>
          <a:endParaRPr lang="en-US" dirty="0"/>
        </a:p>
      </dgm:t>
    </dgm:pt>
    <dgm:pt modelId="{088FB83E-CAFA-DF44-AF3E-F0457D2804FE}" type="parTrans" cxnId="{6C17E544-A126-A049-A714-25AA88C07EBD}">
      <dgm:prSet/>
      <dgm:spPr/>
      <dgm:t>
        <a:bodyPr/>
        <a:lstStyle/>
        <a:p>
          <a:endParaRPr lang="en-US"/>
        </a:p>
      </dgm:t>
    </dgm:pt>
    <dgm:pt modelId="{194A588F-FAFB-6B4B-B643-E2CBF26AEF7B}" type="sibTrans" cxnId="{6C17E544-A126-A049-A714-25AA88C07EBD}">
      <dgm:prSet/>
      <dgm:spPr/>
      <dgm:t>
        <a:bodyPr/>
        <a:lstStyle/>
        <a:p>
          <a:endParaRPr lang="en-US"/>
        </a:p>
      </dgm:t>
    </dgm:pt>
    <dgm:pt modelId="{4C200B29-DE9D-794C-A357-B78730C0FF31}" type="pres">
      <dgm:prSet presAssocID="{AE0A601D-346A-FD4D-8CE8-DE7EC208D9A7}" presName="Name0" presStyleCnt="0">
        <dgm:presLayoutVars>
          <dgm:dir/>
          <dgm:resizeHandles val="exact"/>
        </dgm:presLayoutVars>
      </dgm:prSet>
      <dgm:spPr/>
    </dgm:pt>
    <dgm:pt modelId="{12B808A1-FBBA-A249-8839-01B521DA7EC0}" type="pres">
      <dgm:prSet presAssocID="{E2531254-3BDF-E143-92F3-B3A142EAC35C}" presName="parTxOnly" presStyleLbl="node1" presStyleIdx="0" presStyleCnt="3">
        <dgm:presLayoutVars>
          <dgm:bulletEnabled val="1"/>
        </dgm:presLayoutVars>
      </dgm:prSet>
      <dgm:spPr/>
    </dgm:pt>
    <dgm:pt modelId="{4DC2BD71-AD49-664D-99A2-3841620D3AA0}" type="pres">
      <dgm:prSet presAssocID="{E71D34E6-59AA-9C45-A5F0-EC598444EA65}" presName="parSpace" presStyleCnt="0"/>
      <dgm:spPr/>
    </dgm:pt>
    <dgm:pt modelId="{3B62F9F9-FEBA-454C-A8E8-F9E633C09334}" type="pres">
      <dgm:prSet presAssocID="{F5CB2C9B-15C0-9749-9411-4EA6DB1DA2D8}" presName="parTxOnly" presStyleLbl="node1" presStyleIdx="1" presStyleCnt="3">
        <dgm:presLayoutVars>
          <dgm:bulletEnabled val="1"/>
        </dgm:presLayoutVars>
      </dgm:prSet>
      <dgm:spPr/>
    </dgm:pt>
    <dgm:pt modelId="{B450D6E1-5B8D-8049-AF98-82303ACB5ED3}" type="pres">
      <dgm:prSet presAssocID="{E0969978-CB98-514B-956F-6A1B05C3DA51}" presName="parSpace" presStyleCnt="0"/>
      <dgm:spPr/>
    </dgm:pt>
    <dgm:pt modelId="{F98EC55B-B304-F640-B1BA-03E3904D2A77}" type="pres">
      <dgm:prSet presAssocID="{19741D4C-7322-494F-BFD7-7C3716B026C0}" presName="parTxOnly" presStyleLbl="node1" presStyleIdx="2" presStyleCnt="3">
        <dgm:presLayoutVars>
          <dgm:bulletEnabled val="1"/>
        </dgm:presLayoutVars>
      </dgm:prSet>
      <dgm:spPr/>
    </dgm:pt>
  </dgm:ptLst>
  <dgm:cxnLst>
    <dgm:cxn modelId="{938D7327-02B1-1B4A-9AF7-A8594C7A5A5B}" type="presOf" srcId="{F5CB2C9B-15C0-9749-9411-4EA6DB1DA2D8}" destId="{3B62F9F9-FEBA-454C-A8E8-F9E633C09334}" srcOrd="0" destOrd="0" presId="urn:microsoft.com/office/officeart/2005/8/layout/hChevron3"/>
    <dgm:cxn modelId="{3E3DE436-48FF-F54E-977C-C15137E564A6}" srcId="{AE0A601D-346A-FD4D-8CE8-DE7EC208D9A7}" destId="{E2531254-3BDF-E143-92F3-B3A142EAC35C}" srcOrd="0" destOrd="0" parTransId="{7F8BAF84-A08C-784E-A3D9-81C8A5CAE046}" sibTransId="{E71D34E6-59AA-9C45-A5F0-EC598444EA65}"/>
    <dgm:cxn modelId="{6C17E544-A126-A049-A714-25AA88C07EBD}" srcId="{AE0A601D-346A-FD4D-8CE8-DE7EC208D9A7}" destId="{19741D4C-7322-494F-BFD7-7C3716B026C0}" srcOrd="2" destOrd="0" parTransId="{088FB83E-CAFA-DF44-AF3E-F0457D2804FE}" sibTransId="{194A588F-FAFB-6B4B-B643-E2CBF26AEF7B}"/>
    <dgm:cxn modelId="{16478372-6B47-654F-BD24-EE6FE0ED1A4E}" type="presOf" srcId="{E2531254-3BDF-E143-92F3-B3A142EAC35C}" destId="{12B808A1-FBBA-A249-8839-01B521DA7EC0}" srcOrd="0" destOrd="0" presId="urn:microsoft.com/office/officeart/2005/8/layout/hChevron3"/>
    <dgm:cxn modelId="{424F4586-0E96-2B43-BEFE-5AEB0D3B9587}" srcId="{AE0A601D-346A-FD4D-8CE8-DE7EC208D9A7}" destId="{F5CB2C9B-15C0-9749-9411-4EA6DB1DA2D8}" srcOrd="1" destOrd="0" parTransId="{DB83628F-433B-644B-A628-EA586956CBDE}" sibTransId="{E0969978-CB98-514B-956F-6A1B05C3DA51}"/>
    <dgm:cxn modelId="{D7C7BCF5-490E-564F-9937-FCABE9375BC5}" type="presOf" srcId="{19741D4C-7322-494F-BFD7-7C3716B026C0}" destId="{F98EC55B-B304-F640-B1BA-03E3904D2A77}" srcOrd="0" destOrd="0" presId="urn:microsoft.com/office/officeart/2005/8/layout/hChevron3"/>
    <dgm:cxn modelId="{CB5DFDF6-873D-C242-8503-7F281D699258}" type="presOf" srcId="{AE0A601D-346A-FD4D-8CE8-DE7EC208D9A7}" destId="{4C200B29-DE9D-794C-A357-B78730C0FF31}" srcOrd="0" destOrd="0" presId="urn:microsoft.com/office/officeart/2005/8/layout/hChevron3"/>
    <dgm:cxn modelId="{EFCDE616-DD95-9148-B932-566F44D6CA4C}" type="presParOf" srcId="{4C200B29-DE9D-794C-A357-B78730C0FF31}" destId="{12B808A1-FBBA-A249-8839-01B521DA7EC0}" srcOrd="0" destOrd="0" presId="urn:microsoft.com/office/officeart/2005/8/layout/hChevron3"/>
    <dgm:cxn modelId="{D48F46C1-6632-E640-876F-325B3A98B982}" type="presParOf" srcId="{4C200B29-DE9D-794C-A357-B78730C0FF31}" destId="{4DC2BD71-AD49-664D-99A2-3841620D3AA0}" srcOrd="1" destOrd="0" presId="urn:microsoft.com/office/officeart/2005/8/layout/hChevron3"/>
    <dgm:cxn modelId="{78C73917-9FCE-134E-8222-86ED32C25760}" type="presParOf" srcId="{4C200B29-DE9D-794C-A357-B78730C0FF31}" destId="{3B62F9F9-FEBA-454C-A8E8-F9E633C09334}" srcOrd="2" destOrd="0" presId="urn:microsoft.com/office/officeart/2005/8/layout/hChevron3"/>
    <dgm:cxn modelId="{3E4EB486-13DE-454B-8CF5-15AD29FAAA88}" type="presParOf" srcId="{4C200B29-DE9D-794C-A357-B78730C0FF31}" destId="{B450D6E1-5B8D-8049-AF98-82303ACB5ED3}" srcOrd="3" destOrd="0" presId="urn:microsoft.com/office/officeart/2005/8/layout/hChevron3"/>
    <dgm:cxn modelId="{CD423801-7EA9-F74C-8D86-63E194977F4A}" type="presParOf" srcId="{4C200B29-DE9D-794C-A357-B78730C0FF31}" destId="{F98EC55B-B304-F640-B1BA-03E3904D2A77}"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DC49E4-D0BF-1F47-BB96-BB588B159F30}" type="doc">
      <dgm:prSet loTypeId="urn:microsoft.com/office/officeart/2005/8/layout/hierarchy3" loCatId="" qsTypeId="urn:microsoft.com/office/officeart/2005/8/quickstyle/simple1" qsCatId="simple" csTypeId="urn:microsoft.com/office/officeart/2005/8/colors/colorful1" csCatId="colorful" phldr="1"/>
      <dgm:spPr/>
      <dgm:t>
        <a:bodyPr/>
        <a:lstStyle/>
        <a:p>
          <a:endParaRPr lang="en-US"/>
        </a:p>
      </dgm:t>
    </dgm:pt>
    <dgm:pt modelId="{1C859D11-D048-4E41-A20D-D7C09D771E59}">
      <dgm:prSet phldrT="[Text]"/>
      <dgm:spPr>
        <a:solidFill>
          <a:srgbClr val="9E1D18"/>
        </a:solidFill>
      </dgm:spPr>
      <dgm:t>
        <a:bodyPr/>
        <a:lstStyle/>
        <a:p>
          <a:r>
            <a:rPr lang="en-US" dirty="0"/>
            <a:t>Parental Resilience</a:t>
          </a:r>
        </a:p>
      </dgm:t>
    </dgm:pt>
    <dgm:pt modelId="{F276EB50-4A95-694F-899C-320971594A75}" type="parTrans" cxnId="{54209363-64F3-B547-BAB8-3DCFFF5CA2BE}">
      <dgm:prSet/>
      <dgm:spPr/>
      <dgm:t>
        <a:bodyPr/>
        <a:lstStyle/>
        <a:p>
          <a:endParaRPr lang="en-US"/>
        </a:p>
      </dgm:t>
    </dgm:pt>
    <dgm:pt modelId="{14D2CC3E-85C8-2344-A309-BDD4A5AE1B93}" type="sibTrans" cxnId="{54209363-64F3-B547-BAB8-3DCFFF5CA2BE}">
      <dgm:prSet/>
      <dgm:spPr/>
      <dgm:t>
        <a:bodyPr/>
        <a:lstStyle/>
        <a:p>
          <a:endParaRPr lang="en-US"/>
        </a:p>
      </dgm:t>
    </dgm:pt>
    <dgm:pt modelId="{5C37D99E-13AC-514D-8DF0-CFB54FACB213}">
      <dgm:prSet phldrT="[Text]"/>
      <dgm:spPr/>
      <dgm:t>
        <a:bodyPr/>
        <a:lstStyle/>
        <a:p>
          <a:r>
            <a:rPr lang="en-US" dirty="0"/>
            <a:t>Demonstrate in multiple ways that parents are valued</a:t>
          </a:r>
        </a:p>
      </dgm:t>
    </dgm:pt>
    <dgm:pt modelId="{5AD4ABD8-E4B4-8B4F-8809-D2D3D65D5627}" type="parTrans" cxnId="{160A0E4C-7345-734E-B3A5-31A09A50C21D}">
      <dgm:prSet/>
      <dgm:spPr/>
      <dgm:t>
        <a:bodyPr/>
        <a:lstStyle/>
        <a:p>
          <a:endParaRPr lang="en-US"/>
        </a:p>
      </dgm:t>
    </dgm:pt>
    <dgm:pt modelId="{F5940A0B-EF24-0244-85CA-7AFB9F5713A6}" type="sibTrans" cxnId="{160A0E4C-7345-734E-B3A5-31A09A50C21D}">
      <dgm:prSet/>
      <dgm:spPr/>
      <dgm:t>
        <a:bodyPr/>
        <a:lstStyle/>
        <a:p>
          <a:endParaRPr lang="en-US"/>
        </a:p>
      </dgm:t>
    </dgm:pt>
    <dgm:pt modelId="{B7702A21-A3DE-3B42-9E4A-471F27E11ACA}">
      <dgm:prSet phldrT="[Text]"/>
      <dgm:spPr/>
      <dgm:t>
        <a:bodyPr/>
        <a:lstStyle/>
        <a:p>
          <a:r>
            <a:rPr lang="en-US" dirty="0"/>
            <a:t>Honor each family’s race, language, culture, history and approach to parenting</a:t>
          </a:r>
        </a:p>
      </dgm:t>
    </dgm:pt>
    <dgm:pt modelId="{41B9735A-88AB-3D43-8BDE-4B808222F467}" type="parTrans" cxnId="{1BAEE092-6455-014B-9BE4-D0FF19DCBC17}">
      <dgm:prSet/>
      <dgm:spPr/>
      <dgm:t>
        <a:bodyPr/>
        <a:lstStyle/>
        <a:p>
          <a:endParaRPr lang="en-US"/>
        </a:p>
      </dgm:t>
    </dgm:pt>
    <dgm:pt modelId="{3970828B-3982-5A4E-93B1-B0C925143662}" type="sibTrans" cxnId="{1BAEE092-6455-014B-9BE4-D0FF19DCBC17}">
      <dgm:prSet/>
      <dgm:spPr/>
      <dgm:t>
        <a:bodyPr/>
        <a:lstStyle/>
        <a:p>
          <a:endParaRPr lang="en-US"/>
        </a:p>
      </dgm:t>
    </dgm:pt>
    <dgm:pt modelId="{83738F15-3665-C440-8585-D188CA08655A}">
      <dgm:prSet phldrT="[Text]"/>
      <dgm:spPr>
        <a:solidFill>
          <a:srgbClr val="92D050"/>
        </a:solidFill>
      </dgm:spPr>
      <dgm:t>
        <a:bodyPr/>
        <a:lstStyle/>
        <a:p>
          <a:r>
            <a:rPr lang="en-US" dirty="0"/>
            <a:t>Social Connections</a:t>
          </a:r>
        </a:p>
      </dgm:t>
    </dgm:pt>
    <dgm:pt modelId="{10FA61B0-4BB5-8C47-AD9B-927158BE0355}" type="parTrans" cxnId="{8717F216-0590-C147-8645-936779256989}">
      <dgm:prSet/>
      <dgm:spPr/>
      <dgm:t>
        <a:bodyPr/>
        <a:lstStyle/>
        <a:p>
          <a:endParaRPr lang="en-US"/>
        </a:p>
      </dgm:t>
    </dgm:pt>
    <dgm:pt modelId="{B4D047B8-3AD5-F841-8D5D-8973A273B07F}" type="sibTrans" cxnId="{8717F216-0590-C147-8645-936779256989}">
      <dgm:prSet/>
      <dgm:spPr/>
      <dgm:t>
        <a:bodyPr/>
        <a:lstStyle/>
        <a:p>
          <a:endParaRPr lang="en-US"/>
        </a:p>
      </dgm:t>
    </dgm:pt>
    <dgm:pt modelId="{A3598DAB-DF94-794C-BF7F-5A1B6F68EAE4}">
      <dgm:prSet phldrT="[Text]"/>
      <dgm:spPr/>
      <dgm:t>
        <a:bodyPr/>
        <a:lstStyle/>
        <a:p>
          <a:r>
            <a:rPr lang="en-US" dirty="0"/>
            <a:t>Help families value, build and sustain and use social connections</a:t>
          </a:r>
        </a:p>
      </dgm:t>
    </dgm:pt>
    <dgm:pt modelId="{EE217E11-469F-E543-99CB-64B837CA8107}" type="parTrans" cxnId="{6FCBF7A6-4B84-534E-8D20-6FEDCD77F4D3}">
      <dgm:prSet/>
      <dgm:spPr/>
      <dgm:t>
        <a:bodyPr/>
        <a:lstStyle/>
        <a:p>
          <a:endParaRPr lang="en-US"/>
        </a:p>
      </dgm:t>
    </dgm:pt>
    <dgm:pt modelId="{BE04B794-7B66-A64C-AC34-D6E32C423D08}" type="sibTrans" cxnId="{6FCBF7A6-4B84-534E-8D20-6FEDCD77F4D3}">
      <dgm:prSet/>
      <dgm:spPr/>
      <dgm:t>
        <a:bodyPr/>
        <a:lstStyle/>
        <a:p>
          <a:endParaRPr lang="en-US"/>
        </a:p>
      </dgm:t>
    </dgm:pt>
    <dgm:pt modelId="{3415700E-4B77-D346-9F46-8E7707343BD6}">
      <dgm:prSet phldrT="[Text]"/>
      <dgm:spPr/>
      <dgm:t>
        <a:bodyPr/>
        <a:lstStyle/>
        <a:p>
          <a:r>
            <a:rPr lang="en-US" dirty="0"/>
            <a:t>Create an inclusive environment </a:t>
          </a:r>
        </a:p>
      </dgm:t>
    </dgm:pt>
    <dgm:pt modelId="{111FF874-6DCB-BD4D-9714-56E49537BCEE}" type="parTrans" cxnId="{C1A23E1C-1BC6-1546-B456-AB963159F567}">
      <dgm:prSet/>
      <dgm:spPr/>
      <dgm:t>
        <a:bodyPr/>
        <a:lstStyle/>
        <a:p>
          <a:endParaRPr lang="en-US"/>
        </a:p>
      </dgm:t>
    </dgm:pt>
    <dgm:pt modelId="{96F3A55C-E0EA-704D-A45D-842AE623EAE2}" type="sibTrans" cxnId="{C1A23E1C-1BC6-1546-B456-AB963159F567}">
      <dgm:prSet/>
      <dgm:spPr/>
      <dgm:t>
        <a:bodyPr/>
        <a:lstStyle/>
        <a:p>
          <a:endParaRPr lang="en-US"/>
        </a:p>
      </dgm:t>
    </dgm:pt>
    <dgm:pt modelId="{60A600F1-BA20-E940-97F2-E1C38039AD7F}">
      <dgm:prSet phldrT="[Text]"/>
      <dgm:spPr/>
      <dgm:t>
        <a:bodyPr/>
        <a:lstStyle/>
        <a:p>
          <a:r>
            <a:rPr lang="en-US" dirty="0"/>
            <a:t>Support parents as decision-makers and help build leadership skills</a:t>
          </a:r>
        </a:p>
      </dgm:t>
    </dgm:pt>
    <dgm:pt modelId="{CF5DBE73-9159-6847-81A8-4458330D9FEF}" type="parTrans" cxnId="{DDDA31C2-FD7D-524F-9C47-5447839E2811}">
      <dgm:prSet/>
      <dgm:spPr/>
      <dgm:t>
        <a:bodyPr/>
        <a:lstStyle/>
        <a:p>
          <a:endParaRPr lang="en-US"/>
        </a:p>
      </dgm:t>
    </dgm:pt>
    <dgm:pt modelId="{54BCD556-CB0B-044C-A7DC-BFEEDAAE6C22}" type="sibTrans" cxnId="{DDDA31C2-FD7D-524F-9C47-5447839E2811}">
      <dgm:prSet/>
      <dgm:spPr/>
      <dgm:t>
        <a:bodyPr/>
        <a:lstStyle/>
        <a:p>
          <a:endParaRPr lang="en-US"/>
        </a:p>
      </dgm:t>
    </dgm:pt>
    <dgm:pt modelId="{E6ABA89C-569F-BB4D-BEAD-97863288F541}">
      <dgm:prSet phldrT="[Text]"/>
      <dgm:spPr/>
      <dgm:t>
        <a:bodyPr/>
        <a:lstStyle/>
        <a:p>
          <a:r>
            <a:rPr lang="en-US" dirty="0"/>
            <a:t>Help parents understand how to support </a:t>
          </a:r>
          <a:r>
            <a:rPr lang="en-US" dirty="0" err="1"/>
            <a:t>thier</a:t>
          </a:r>
          <a:r>
            <a:rPr lang="en-US" dirty="0"/>
            <a:t> child during stressful times</a:t>
          </a:r>
        </a:p>
      </dgm:t>
    </dgm:pt>
    <dgm:pt modelId="{5B5405AB-B0DA-124F-8F7A-6C20273D15A1}" type="parTrans" cxnId="{47A77734-CFC2-444E-B6AC-D008F2607F7B}">
      <dgm:prSet/>
      <dgm:spPr/>
      <dgm:t>
        <a:bodyPr/>
        <a:lstStyle/>
        <a:p>
          <a:endParaRPr lang="en-US"/>
        </a:p>
      </dgm:t>
    </dgm:pt>
    <dgm:pt modelId="{DDF12870-A5E2-3745-BFF7-E0DB0E2458CD}" type="sibTrans" cxnId="{47A77734-CFC2-444E-B6AC-D008F2607F7B}">
      <dgm:prSet/>
      <dgm:spPr/>
      <dgm:t>
        <a:bodyPr/>
        <a:lstStyle/>
        <a:p>
          <a:endParaRPr lang="en-US"/>
        </a:p>
      </dgm:t>
    </dgm:pt>
    <dgm:pt modelId="{589135D8-93D6-2344-87CD-1A706DBEA069}">
      <dgm:prSet phldrT="[Text]"/>
      <dgm:spPr/>
      <dgm:t>
        <a:bodyPr/>
        <a:lstStyle/>
        <a:p>
          <a:r>
            <a:rPr lang="en-US" dirty="0"/>
            <a:t>Facilitate mutual support around parenting and other issues</a:t>
          </a:r>
        </a:p>
      </dgm:t>
    </dgm:pt>
    <dgm:pt modelId="{04A46EB0-2C9B-8343-B375-AE66C2BB5E9B}" type="parTrans" cxnId="{D9B54304-FA24-FC40-8047-80FCD31D81C4}">
      <dgm:prSet/>
      <dgm:spPr/>
      <dgm:t>
        <a:bodyPr/>
        <a:lstStyle/>
        <a:p>
          <a:endParaRPr lang="en-US"/>
        </a:p>
      </dgm:t>
    </dgm:pt>
    <dgm:pt modelId="{756CC863-41C3-354A-BA91-E7A10C88E102}" type="sibTrans" cxnId="{D9B54304-FA24-FC40-8047-80FCD31D81C4}">
      <dgm:prSet/>
      <dgm:spPr/>
      <dgm:t>
        <a:bodyPr/>
        <a:lstStyle/>
        <a:p>
          <a:endParaRPr lang="en-US"/>
        </a:p>
      </dgm:t>
    </dgm:pt>
    <dgm:pt modelId="{67679A58-7F7C-4543-B62B-614E1C480ED4}">
      <dgm:prSet phldrT="[Text]"/>
      <dgm:spPr/>
      <dgm:t>
        <a:bodyPr/>
        <a:lstStyle/>
        <a:p>
          <a:r>
            <a:rPr lang="en-US" dirty="0"/>
            <a:t>Promote engagement in the community and participation in community activities</a:t>
          </a:r>
        </a:p>
      </dgm:t>
    </dgm:pt>
    <dgm:pt modelId="{E05EFB03-506B-304A-B191-5D9D7CA3209E}" type="parTrans" cxnId="{1B1BDD9E-0D98-2844-91FB-80FD4815C5F9}">
      <dgm:prSet/>
      <dgm:spPr/>
      <dgm:t>
        <a:bodyPr/>
        <a:lstStyle/>
        <a:p>
          <a:endParaRPr lang="en-US"/>
        </a:p>
      </dgm:t>
    </dgm:pt>
    <dgm:pt modelId="{01DE48DA-DB26-A349-BC0C-061D7858A857}" type="sibTrans" cxnId="{1B1BDD9E-0D98-2844-91FB-80FD4815C5F9}">
      <dgm:prSet/>
      <dgm:spPr/>
      <dgm:t>
        <a:bodyPr/>
        <a:lstStyle/>
        <a:p>
          <a:endParaRPr lang="en-US"/>
        </a:p>
      </dgm:t>
    </dgm:pt>
    <dgm:pt modelId="{7C19D966-B581-A241-989C-C46D0377EB93}">
      <dgm:prSet/>
      <dgm:spPr>
        <a:solidFill>
          <a:srgbClr val="7030A0"/>
        </a:solidFill>
      </dgm:spPr>
      <dgm:t>
        <a:bodyPr/>
        <a:lstStyle/>
        <a:p>
          <a:r>
            <a:rPr lang="en-US" dirty="0"/>
            <a:t>Knowledge of Parenting and Child Development</a:t>
          </a:r>
        </a:p>
      </dgm:t>
    </dgm:pt>
    <dgm:pt modelId="{994143DB-2126-D547-97A1-6EE7FC1150D9}" type="parTrans" cxnId="{F74DF940-B5D1-F745-9D0E-0C2CCF8D3EF0}">
      <dgm:prSet/>
      <dgm:spPr/>
      <dgm:t>
        <a:bodyPr/>
        <a:lstStyle/>
        <a:p>
          <a:endParaRPr lang="en-US"/>
        </a:p>
      </dgm:t>
    </dgm:pt>
    <dgm:pt modelId="{A50DE6CD-6902-9946-A9B4-BA79E95667AE}" type="sibTrans" cxnId="{F74DF940-B5D1-F745-9D0E-0C2CCF8D3EF0}">
      <dgm:prSet/>
      <dgm:spPr/>
      <dgm:t>
        <a:bodyPr/>
        <a:lstStyle/>
        <a:p>
          <a:endParaRPr lang="en-US"/>
        </a:p>
      </dgm:t>
    </dgm:pt>
    <dgm:pt modelId="{5416E47B-66F6-434B-8B2E-E3744138AD28}">
      <dgm:prSet/>
      <dgm:spPr/>
      <dgm:t>
        <a:bodyPr/>
        <a:lstStyle/>
        <a:p>
          <a:r>
            <a:rPr lang="en-US" dirty="0"/>
            <a:t>Concrete Supports in Times of Need</a:t>
          </a:r>
        </a:p>
      </dgm:t>
    </dgm:pt>
    <dgm:pt modelId="{E1EB659E-2271-A14B-9F70-35A7ECDA6D7D}" type="parTrans" cxnId="{825DE26F-EF77-4349-88AA-F4F3CE38697F}">
      <dgm:prSet/>
      <dgm:spPr/>
      <dgm:t>
        <a:bodyPr/>
        <a:lstStyle/>
        <a:p>
          <a:endParaRPr lang="en-US"/>
        </a:p>
      </dgm:t>
    </dgm:pt>
    <dgm:pt modelId="{5CE2D5D6-EFC3-3641-9704-EEC3D2A06CC4}" type="sibTrans" cxnId="{825DE26F-EF77-4349-88AA-F4F3CE38697F}">
      <dgm:prSet/>
      <dgm:spPr/>
      <dgm:t>
        <a:bodyPr/>
        <a:lstStyle/>
        <a:p>
          <a:endParaRPr lang="en-US"/>
        </a:p>
      </dgm:t>
    </dgm:pt>
    <dgm:pt modelId="{CCBD7E61-2738-4148-8678-66015A0DE0EF}">
      <dgm:prSet/>
      <dgm:spPr>
        <a:solidFill>
          <a:srgbClr val="FFC000"/>
        </a:solidFill>
      </dgm:spPr>
      <dgm:t>
        <a:bodyPr/>
        <a:lstStyle/>
        <a:p>
          <a:r>
            <a:rPr lang="en-US" dirty="0"/>
            <a:t>Social and Emotional Competence in Children</a:t>
          </a:r>
        </a:p>
      </dgm:t>
    </dgm:pt>
    <dgm:pt modelId="{B15BD5D3-1644-1941-BDDA-5F3B800F2452}" type="parTrans" cxnId="{B3855CB6-48AF-B840-8D9C-809B40E848E4}">
      <dgm:prSet/>
      <dgm:spPr/>
      <dgm:t>
        <a:bodyPr/>
        <a:lstStyle/>
        <a:p>
          <a:endParaRPr lang="en-US"/>
        </a:p>
      </dgm:t>
    </dgm:pt>
    <dgm:pt modelId="{49539A6E-6FEE-C34D-B91C-22F5B284D9DD}" type="sibTrans" cxnId="{B3855CB6-48AF-B840-8D9C-809B40E848E4}">
      <dgm:prSet/>
      <dgm:spPr/>
      <dgm:t>
        <a:bodyPr/>
        <a:lstStyle/>
        <a:p>
          <a:endParaRPr lang="en-US"/>
        </a:p>
      </dgm:t>
    </dgm:pt>
    <dgm:pt modelId="{FF1C1A7F-1A44-6B45-9A83-CD49A1615232}">
      <dgm:prSet/>
      <dgm:spPr/>
      <dgm:t>
        <a:bodyPr/>
        <a:lstStyle/>
        <a:p>
          <a:r>
            <a:rPr lang="en-US" dirty="0"/>
            <a:t>Model developmentally appropriate interactions with children</a:t>
          </a:r>
        </a:p>
      </dgm:t>
    </dgm:pt>
    <dgm:pt modelId="{711A60F7-1A84-2645-8CC5-07675E050FE1}" type="parTrans" cxnId="{C1F614E4-B385-E84E-8B4B-E1E07F330DAE}">
      <dgm:prSet/>
      <dgm:spPr/>
      <dgm:t>
        <a:bodyPr/>
        <a:lstStyle/>
        <a:p>
          <a:endParaRPr lang="en-US"/>
        </a:p>
      </dgm:t>
    </dgm:pt>
    <dgm:pt modelId="{0235BA52-2111-E442-8001-AA9A0CD79C4F}" type="sibTrans" cxnId="{C1F614E4-B385-E84E-8B4B-E1E07F330DAE}">
      <dgm:prSet/>
      <dgm:spPr/>
      <dgm:t>
        <a:bodyPr/>
        <a:lstStyle/>
        <a:p>
          <a:endParaRPr lang="en-US"/>
        </a:p>
      </dgm:t>
    </dgm:pt>
    <dgm:pt modelId="{3A923053-F8EB-5F41-B9B1-B6CB69C4D8CD}">
      <dgm:prSet/>
      <dgm:spPr/>
      <dgm:t>
        <a:bodyPr/>
        <a:lstStyle/>
        <a:p>
          <a:r>
            <a:rPr lang="en-US" dirty="0"/>
            <a:t>Provide information and resources on parenting and child development</a:t>
          </a:r>
        </a:p>
      </dgm:t>
    </dgm:pt>
    <dgm:pt modelId="{AA7234B8-2A4A-8B41-9BAB-E3BC5F4DE173}" type="parTrans" cxnId="{2A870220-6E37-2E41-AFFC-20FCCAEB0A65}">
      <dgm:prSet/>
      <dgm:spPr/>
      <dgm:t>
        <a:bodyPr/>
        <a:lstStyle/>
        <a:p>
          <a:endParaRPr lang="en-US"/>
        </a:p>
      </dgm:t>
    </dgm:pt>
    <dgm:pt modelId="{A9B2A14F-1105-404F-B7C1-07D93DF4861D}" type="sibTrans" cxnId="{2A870220-6E37-2E41-AFFC-20FCCAEB0A65}">
      <dgm:prSet/>
      <dgm:spPr/>
      <dgm:t>
        <a:bodyPr/>
        <a:lstStyle/>
        <a:p>
          <a:endParaRPr lang="en-US"/>
        </a:p>
      </dgm:t>
    </dgm:pt>
    <dgm:pt modelId="{A9FB26F3-C1B4-6349-A335-70CC6D302D59}">
      <dgm:prSet/>
      <dgm:spPr/>
      <dgm:t>
        <a:bodyPr/>
        <a:lstStyle/>
        <a:p>
          <a:r>
            <a:rPr lang="en-US" dirty="0"/>
            <a:t>Encourage exploration of parenting issues or concerns</a:t>
          </a:r>
        </a:p>
      </dgm:t>
    </dgm:pt>
    <dgm:pt modelId="{899639A9-DFCA-0047-ACAA-ACD9B5D8283B}" type="parTrans" cxnId="{7C57F127-939C-354A-9D8F-B1D4E877E481}">
      <dgm:prSet/>
      <dgm:spPr/>
      <dgm:t>
        <a:bodyPr/>
        <a:lstStyle/>
        <a:p>
          <a:endParaRPr lang="en-US"/>
        </a:p>
      </dgm:t>
    </dgm:pt>
    <dgm:pt modelId="{7C2CFF04-1291-4E43-AC96-8563C42713F7}" type="sibTrans" cxnId="{7C57F127-939C-354A-9D8F-B1D4E877E481}">
      <dgm:prSet/>
      <dgm:spPr/>
      <dgm:t>
        <a:bodyPr/>
        <a:lstStyle/>
        <a:p>
          <a:endParaRPr lang="en-US"/>
        </a:p>
      </dgm:t>
    </dgm:pt>
    <dgm:pt modelId="{82295F42-11FB-914C-A217-369D346C2E04}">
      <dgm:prSet/>
      <dgm:spPr/>
      <dgm:t>
        <a:bodyPr/>
        <a:lstStyle/>
        <a:p>
          <a:r>
            <a:rPr lang="en-US" dirty="0"/>
            <a:t>Address parenting issues from a strength-based perspective</a:t>
          </a:r>
        </a:p>
      </dgm:t>
    </dgm:pt>
    <dgm:pt modelId="{D29974A2-D5CC-4140-87A7-F23D0266B297}" type="parTrans" cxnId="{54EDBBD4-E1C7-2541-8AF1-A80AE3E45EF3}">
      <dgm:prSet/>
      <dgm:spPr/>
      <dgm:t>
        <a:bodyPr/>
        <a:lstStyle/>
        <a:p>
          <a:endParaRPr lang="en-US"/>
        </a:p>
      </dgm:t>
    </dgm:pt>
    <dgm:pt modelId="{C7674356-34FB-3840-A95A-BCCB70302E32}" type="sibTrans" cxnId="{54EDBBD4-E1C7-2541-8AF1-A80AE3E45EF3}">
      <dgm:prSet/>
      <dgm:spPr/>
      <dgm:t>
        <a:bodyPr/>
        <a:lstStyle/>
        <a:p>
          <a:endParaRPr lang="en-US"/>
        </a:p>
      </dgm:t>
    </dgm:pt>
    <dgm:pt modelId="{6E4EE2B2-77A6-5B47-BAF6-4EF843B5F27D}">
      <dgm:prSet/>
      <dgm:spPr/>
      <dgm:t>
        <a:bodyPr/>
        <a:lstStyle/>
        <a:p>
          <a:r>
            <a:rPr lang="en-US" dirty="0"/>
            <a:t>Respond immediately when families are in crisis</a:t>
          </a:r>
        </a:p>
      </dgm:t>
    </dgm:pt>
    <dgm:pt modelId="{97D343E9-E5CF-624C-95FF-BEBD63FD31C1}" type="parTrans" cxnId="{87608053-944F-3947-9062-39B345084601}">
      <dgm:prSet/>
      <dgm:spPr/>
      <dgm:t>
        <a:bodyPr/>
        <a:lstStyle/>
        <a:p>
          <a:endParaRPr lang="en-US"/>
        </a:p>
      </dgm:t>
    </dgm:pt>
    <dgm:pt modelId="{63090F04-16CD-1E4D-AC3E-353CF63BB51B}" type="sibTrans" cxnId="{87608053-944F-3947-9062-39B345084601}">
      <dgm:prSet/>
      <dgm:spPr/>
      <dgm:t>
        <a:bodyPr/>
        <a:lstStyle/>
        <a:p>
          <a:endParaRPr lang="en-US"/>
        </a:p>
      </dgm:t>
    </dgm:pt>
    <dgm:pt modelId="{4DB1D005-6AAC-104C-92A5-334311A8A27F}">
      <dgm:prSet/>
      <dgm:spPr/>
      <dgm:t>
        <a:bodyPr/>
        <a:lstStyle/>
        <a:p>
          <a:r>
            <a:rPr lang="en-US" dirty="0"/>
            <a:t>Provide information and connections to other </a:t>
          </a:r>
          <a:r>
            <a:rPr lang="en-US" dirty="0" err="1"/>
            <a:t>servcies</a:t>
          </a:r>
          <a:r>
            <a:rPr lang="en-US" dirty="0"/>
            <a:t> in the community</a:t>
          </a:r>
        </a:p>
      </dgm:t>
    </dgm:pt>
    <dgm:pt modelId="{E2EA6CFD-5E04-114E-AC5A-6C326EE89FE0}" type="parTrans" cxnId="{EE8D4382-4F0C-AF42-B4F6-CC9331AA3DB0}">
      <dgm:prSet/>
      <dgm:spPr/>
      <dgm:t>
        <a:bodyPr/>
        <a:lstStyle/>
        <a:p>
          <a:endParaRPr lang="en-US"/>
        </a:p>
      </dgm:t>
    </dgm:pt>
    <dgm:pt modelId="{4361857D-B2E8-F54B-B5E1-696F04E08776}" type="sibTrans" cxnId="{EE8D4382-4F0C-AF42-B4F6-CC9331AA3DB0}">
      <dgm:prSet/>
      <dgm:spPr/>
      <dgm:t>
        <a:bodyPr/>
        <a:lstStyle/>
        <a:p>
          <a:endParaRPr lang="en-US"/>
        </a:p>
      </dgm:t>
    </dgm:pt>
    <dgm:pt modelId="{DA6E16F1-33C3-3E40-91D2-0B548BAFC291}">
      <dgm:prSet/>
      <dgm:spPr/>
      <dgm:t>
        <a:bodyPr/>
        <a:lstStyle/>
        <a:p>
          <a:r>
            <a:rPr lang="en-US" dirty="0"/>
            <a:t>Help families develop skills and tools they  need to identify their needs and connect to supports</a:t>
          </a:r>
        </a:p>
      </dgm:t>
    </dgm:pt>
    <dgm:pt modelId="{9676AF0E-B53F-C84E-99E3-D8A9D4F48971}" type="parTrans" cxnId="{BF2D0DA1-F834-AF41-BA0E-E927A71AB699}">
      <dgm:prSet/>
      <dgm:spPr/>
      <dgm:t>
        <a:bodyPr/>
        <a:lstStyle/>
        <a:p>
          <a:endParaRPr lang="en-US"/>
        </a:p>
      </dgm:t>
    </dgm:pt>
    <dgm:pt modelId="{E873CF88-7DA0-4E41-A80E-5377A58C1678}" type="sibTrans" cxnId="{BF2D0DA1-F834-AF41-BA0E-E927A71AB699}">
      <dgm:prSet/>
      <dgm:spPr/>
      <dgm:t>
        <a:bodyPr/>
        <a:lstStyle/>
        <a:p>
          <a:endParaRPr lang="en-US"/>
        </a:p>
      </dgm:t>
    </dgm:pt>
    <dgm:pt modelId="{3523A14D-2B5C-824A-B8A5-DD873CB8983E}">
      <dgm:prSet/>
      <dgm:spPr/>
      <dgm:t>
        <a:bodyPr/>
        <a:lstStyle/>
        <a:p>
          <a:r>
            <a:rPr lang="en-US" dirty="0"/>
            <a:t>Help parents foster their child's social emotional development</a:t>
          </a:r>
        </a:p>
      </dgm:t>
    </dgm:pt>
    <dgm:pt modelId="{CDA45EDA-2FDA-B14E-A22B-ADFEECAB1D29}" type="parTrans" cxnId="{C83E26A3-4FA5-1046-A828-14694FE387F7}">
      <dgm:prSet/>
      <dgm:spPr/>
      <dgm:t>
        <a:bodyPr/>
        <a:lstStyle/>
        <a:p>
          <a:endParaRPr lang="en-US"/>
        </a:p>
      </dgm:t>
    </dgm:pt>
    <dgm:pt modelId="{72A64856-B992-004E-940C-A0B980951010}" type="sibTrans" cxnId="{C83E26A3-4FA5-1046-A828-14694FE387F7}">
      <dgm:prSet/>
      <dgm:spPr/>
      <dgm:t>
        <a:bodyPr/>
        <a:lstStyle/>
        <a:p>
          <a:endParaRPr lang="en-US"/>
        </a:p>
      </dgm:t>
    </dgm:pt>
    <dgm:pt modelId="{AD52D475-E334-4943-A1BC-713AF242CACA}">
      <dgm:prSet/>
      <dgm:spPr/>
      <dgm:t>
        <a:bodyPr/>
        <a:lstStyle/>
        <a:p>
          <a:r>
            <a:rPr lang="en-US" dirty="0"/>
            <a:t>Model nurturing supports to children</a:t>
          </a:r>
        </a:p>
      </dgm:t>
    </dgm:pt>
    <dgm:pt modelId="{F48AB07C-2B66-6F4D-A981-5FCEC4565D5A}" type="parTrans" cxnId="{431B21AF-3A23-4E46-829F-5F0720628D69}">
      <dgm:prSet/>
      <dgm:spPr/>
      <dgm:t>
        <a:bodyPr/>
        <a:lstStyle/>
        <a:p>
          <a:endParaRPr lang="en-US"/>
        </a:p>
      </dgm:t>
    </dgm:pt>
    <dgm:pt modelId="{04308E39-4FCB-D24C-A4F8-DD4E2C52BB84}" type="sibTrans" cxnId="{431B21AF-3A23-4E46-829F-5F0720628D69}">
      <dgm:prSet/>
      <dgm:spPr/>
      <dgm:t>
        <a:bodyPr/>
        <a:lstStyle/>
        <a:p>
          <a:endParaRPr lang="en-US"/>
        </a:p>
      </dgm:t>
    </dgm:pt>
    <dgm:pt modelId="{9F728BB9-4F36-B34D-9A7D-D3C43DDFFBBC}">
      <dgm:prSet/>
      <dgm:spPr/>
      <dgm:t>
        <a:bodyPr/>
        <a:lstStyle/>
        <a:p>
          <a:r>
            <a:rPr lang="en-US" dirty="0" err="1"/>
            <a:t>Iniclude</a:t>
          </a:r>
          <a:r>
            <a:rPr lang="en-US" dirty="0"/>
            <a:t> children's social and emotional development activities in programming</a:t>
          </a:r>
        </a:p>
      </dgm:t>
    </dgm:pt>
    <dgm:pt modelId="{36284B60-DD1B-2043-B550-2C7B8243578D}" type="parTrans" cxnId="{79BA91DB-A515-5940-952A-E452258593D9}">
      <dgm:prSet/>
      <dgm:spPr/>
      <dgm:t>
        <a:bodyPr/>
        <a:lstStyle/>
        <a:p>
          <a:endParaRPr lang="en-US"/>
        </a:p>
      </dgm:t>
    </dgm:pt>
    <dgm:pt modelId="{1AD60F3F-1B6A-5F47-9713-BA1A59FCA3B2}" type="sibTrans" cxnId="{79BA91DB-A515-5940-952A-E452258593D9}">
      <dgm:prSet/>
      <dgm:spPr/>
      <dgm:t>
        <a:bodyPr/>
        <a:lstStyle/>
        <a:p>
          <a:endParaRPr lang="en-US"/>
        </a:p>
      </dgm:t>
    </dgm:pt>
    <dgm:pt modelId="{25465762-04B8-B047-AF72-36EF49F54B4F}">
      <dgm:prSet/>
      <dgm:spPr/>
      <dgm:t>
        <a:bodyPr/>
        <a:lstStyle/>
        <a:p>
          <a:r>
            <a:rPr lang="en-US" dirty="0"/>
            <a:t>Help children develop a positive cultural identity and interact in a diverse society</a:t>
          </a:r>
        </a:p>
      </dgm:t>
    </dgm:pt>
    <dgm:pt modelId="{5DE5075B-D0C2-0F46-89DD-5C2B5D26928D}" type="parTrans" cxnId="{0D5ADA8E-F8E3-1E4B-99B6-B043312C9750}">
      <dgm:prSet/>
      <dgm:spPr/>
      <dgm:t>
        <a:bodyPr/>
        <a:lstStyle/>
        <a:p>
          <a:endParaRPr lang="en-US"/>
        </a:p>
      </dgm:t>
    </dgm:pt>
    <dgm:pt modelId="{4FFFA4B6-EBCD-B147-B997-28EBBB159D48}" type="sibTrans" cxnId="{0D5ADA8E-F8E3-1E4B-99B6-B043312C9750}">
      <dgm:prSet/>
      <dgm:spPr/>
      <dgm:t>
        <a:bodyPr/>
        <a:lstStyle/>
        <a:p>
          <a:endParaRPr lang="en-US"/>
        </a:p>
      </dgm:t>
    </dgm:pt>
    <dgm:pt modelId="{34AD6EB2-77CD-8148-A662-ECA27A06C1A9}">
      <dgm:prSet/>
      <dgm:spPr/>
      <dgm:t>
        <a:bodyPr/>
        <a:lstStyle/>
        <a:p>
          <a:r>
            <a:rPr lang="en-US" dirty="0"/>
            <a:t>Food and housing insecurity is still a big issue, help them find the resources they need</a:t>
          </a:r>
        </a:p>
      </dgm:t>
    </dgm:pt>
    <dgm:pt modelId="{79AE2C4A-B881-1246-A4EB-7484AA0A5B79}" type="parTrans" cxnId="{0370E4B3-3FD1-9F4C-B119-FD21775CB5D3}">
      <dgm:prSet/>
      <dgm:spPr/>
    </dgm:pt>
    <dgm:pt modelId="{17A9C998-0093-5B46-AC79-C63E7E436A22}" type="sibTrans" cxnId="{0370E4B3-3FD1-9F4C-B119-FD21775CB5D3}">
      <dgm:prSet/>
      <dgm:spPr/>
    </dgm:pt>
    <dgm:pt modelId="{4157CFAA-D1A9-9745-B21A-0D035C59815F}" type="pres">
      <dgm:prSet presAssocID="{0DDC49E4-D0BF-1F47-BB96-BB588B159F30}" presName="diagram" presStyleCnt="0">
        <dgm:presLayoutVars>
          <dgm:chPref val="1"/>
          <dgm:dir/>
          <dgm:animOne val="branch"/>
          <dgm:animLvl val="lvl"/>
          <dgm:resizeHandles/>
        </dgm:presLayoutVars>
      </dgm:prSet>
      <dgm:spPr/>
    </dgm:pt>
    <dgm:pt modelId="{9A1EBAB8-9153-BC47-8446-CCDC9AF9B06E}" type="pres">
      <dgm:prSet presAssocID="{1C859D11-D048-4E41-A20D-D7C09D771E59}" presName="root" presStyleCnt="0"/>
      <dgm:spPr/>
    </dgm:pt>
    <dgm:pt modelId="{07A71FA0-5230-D142-9A8E-23FBD6B220EC}" type="pres">
      <dgm:prSet presAssocID="{1C859D11-D048-4E41-A20D-D7C09D771E59}" presName="rootComposite" presStyleCnt="0"/>
      <dgm:spPr/>
    </dgm:pt>
    <dgm:pt modelId="{88B529B9-C265-7D4F-AA5C-9661893568DF}" type="pres">
      <dgm:prSet presAssocID="{1C859D11-D048-4E41-A20D-D7C09D771E59}" presName="rootText" presStyleLbl="node1" presStyleIdx="0" presStyleCnt="5"/>
      <dgm:spPr/>
    </dgm:pt>
    <dgm:pt modelId="{7036C727-D619-2046-AB77-AEC32D855736}" type="pres">
      <dgm:prSet presAssocID="{1C859D11-D048-4E41-A20D-D7C09D771E59}" presName="rootConnector" presStyleLbl="node1" presStyleIdx="0" presStyleCnt="5"/>
      <dgm:spPr/>
    </dgm:pt>
    <dgm:pt modelId="{DC1AF2E8-4FD5-3B40-A27C-2C441461EEDC}" type="pres">
      <dgm:prSet presAssocID="{1C859D11-D048-4E41-A20D-D7C09D771E59}" presName="childShape" presStyleCnt="0"/>
      <dgm:spPr/>
    </dgm:pt>
    <dgm:pt modelId="{BFA0D9CF-714E-FF47-A9FC-510038FE22C5}" type="pres">
      <dgm:prSet presAssocID="{5AD4ABD8-E4B4-8B4F-8809-D2D3D65D5627}" presName="Name13" presStyleLbl="parChTrans1D2" presStyleIdx="0" presStyleCnt="20"/>
      <dgm:spPr/>
    </dgm:pt>
    <dgm:pt modelId="{2104FE0C-B52B-814F-980F-707ACE6CEDD8}" type="pres">
      <dgm:prSet presAssocID="{5C37D99E-13AC-514D-8DF0-CFB54FACB213}" presName="childText" presStyleLbl="bgAcc1" presStyleIdx="0" presStyleCnt="20">
        <dgm:presLayoutVars>
          <dgm:bulletEnabled val="1"/>
        </dgm:presLayoutVars>
      </dgm:prSet>
      <dgm:spPr/>
    </dgm:pt>
    <dgm:pt modelId="{50FA5F44-2518-5A42-9E0C-784F7741E361}" type="pres">
      <dgm:prSet presAssocID="{41B9735A-88AB-3D43-8BDE-4B808222F467}" presName="Name13" presStyleLbl="parChTrans1D2" presStyleIdx="1" presStyleCnt="20"/>
      <dgm:spPr/>
    </dgm:pt>
    <dgm:pt modelId="{DEEA2166-0D19-D647-B1B6-CB250BCD463C}" type="pres">
      <dgm:prSet presAssocID="{B7702A21-A3DE-3B42-9E4A-471F27E11ACA}" presName="childText" presStyleLbl="bgAcc1" presStyleIdx="1" presStyleCnt="20">
        <dgm:presLayoutVars>
          <dgm:bulletEnabled val="1"/>
        </dgm:presLayoutVars>
      </dgm:prSet>
      <dgm:spPr/>
    </dgm:pt>
    <dgm:pt modelId="{71CC912D-4C14-2444-9D12-EA1E71F237B2}" type="pres">
      <dgm:prSet presAssocID="{CF5DBE73-9159-6847-81A8-4458330D9FEF}" presName="Name13" presStyleLbl="parChTrans1D2" presStyleIdx="2" presStyleCnt="20"/>
      <dgm:spPr/>
    </dgm:pt>
    <dgm:pt modelId="{B584DBC3-D5C8-1147-9E58-C31B86238653}" type="pres">
      <dgm:prSet presAssocID="{60A600F1-BA20-E940-97F2-E1C38039AD7F}" presName="childText" presStyleLbl="bgAcc1" presStyleIdx="2" presStyleCnt="20">
        <dgm:presLayoutVars>
          <dgm:bulletEnabled val="1"/>
        </dgm:presLayoutVars>
      </dgm:prSet>
      <dgm:spPr/>
    </dgm:pt>
    <dgm:pt modelId="{1C880884-FB56-7047-8840-608FCC3B920F}" type="pres">
      <dgm:prSet presAssocID="{5B5405AB-B0DA-124F-8F7A-6C20273D15A1}" presName="Name13" presStyleLbl="parChTrans1D2" presStyleIdx="3" presStyleCnt="20"/>
      <dgm:spPr/>
    </dgm:pt>
    <dgm:pt modelId="{47EC118A-D1D4-424A-A696-0953D9A58090}" type="pres">
      <dgm:prSet presAssocID="{E6ABA89C-569F-BB4D-BEAD-97863288F541}" presName="childText" presStyleLbl="bgAcc1" presStyleIdx="3" presStyleCnt="20">
        <dgm:presLayoutVars>
          <dgm:bulletEnabled val="1"/>
        </dgm:presLayoutVars>
      </dgm:prSet>
      <dgm:spPr/>
    </dgm:pt>
    <dgm:pt modelId="{42148DB4-B315-EB41-8047-90FB5CCE9AEC}" type="pres">
      <dgm:prSet presAssocID="{83738F15-3665-C440-8585-D188CA08655A}" presName="root" presStyleCnt="0"/>
      <dgm:spPr/>
    </dgm:pt>
    <dgm:pt modelId="{7158C05B-4611-5E4E-A6C0-05BC9B764B46}" type="pres">
      <dgm:prSet presAssocID="{83738F15-3665-C440-8585-D188CA08655A}" presName="rootComposite" presStyleCnt="0"/>
      <dgm:spPr/>
    </dgm:pt>
    <dgm:pt modelId="{BCCC8AA0-07DA-8547-A781-1B14FE88CDCD}" type="pres">
      <dgm:prSet presAssocID="{83738F15-3665-C440-8585-D188CA08655A}" presName="rootText" presStyleLbl="node1" presStyleIdx="1" presStyleCnt="5"/>
      <dgm:spPr/>
    </dgm:pt>
    <dgm:pt modelId="{BD997A39-C716-BD42-82D5-D48C382C0E56}" type="pres">
      <dgm:prSet presAssocID="{83738F15-3665-C440-8585-D188CA08655A}" presName="rootConnector" presStyleLbl="node1" presStyleIdx="1" presStyleCnt="5"/>
      <dgm:spPr/>
    </dgm:pt>
    <dgm:pt modelId="{3A7E3770-08F3-C442-92AA-B0D6A1D5E0AA}" type="pres">
      <dgm:prSet presAssocID="{83738F15-3665-C440-8585-D188CA08655A}" presName="childShape" presStyleCnt="0"/>
      <dgm:spPr/>
    </dgm:pt>
    <dgm:pt modelId="{84F2BEB7-5289-7A44-8FC2-788ACDBF642A}" type="pres">
      <dgm:prSet presAssocID="{EE217E11-469F-E543-99CB-64B837CA8107}" presName="Name13" presStyleLbl="parChTrans1D2" presStyleIdx="4" presStyleCnt="20"/>
      <dgm:spPr/>
    </dgm:pt>
    <dgm:pt modelId="{DAC952E8-8B90-E649-BA3C-081FB76EC227}" type="pres">
      <dgm:prSet presAssocID="{A3598DAB-DF94-794C-BF7F-5A1B6F68EAE4}" presName="childText" presStyleLbl="bgAcc1" presStyleIdx="4" presStyleCnt="20">
        <dgm:presLayoutVars>
          <dgm:bulletEnabled val="1"/>
        </dgm:presLayoutVars>
      </dgm:prSet>
      <dgm:spPr/>
    </dgm:pt>
    <dgm:pt modelId="{3A2C35C0-1F40-7142-9AB5-5978C5CAFE19}" type="pres">
      <dgm:prSet presAssocID="{111FF874-6DCB-BD4D-9714-56E49537BCEE}" presName="Name13" presStyleLbl="parChTrans1D2" presStyleIdx="5" presStyleCnt="20"/>
      <dgm:spPr/>
    </dgm:pt>
    <dgm:pt modelId="{4C77D420-2E98-144C-AF10-7B71F2DF963B}" type="pres">
      <dgm:prSet presAssocID="{3415700E-4B77-D346-9F46-8E7707343BD6}" presName="childText" presStyleLbl="bgAcc1" presStyleIdx="5" presStyleCnt="20">
        <dgm:presLayoutVars>
          <dgm:bulletEnabled val="1"/>
        </dgm:presLayoutVars>
      </dgm:prSet>
      <dgm:spPr/>
    </dgm:pt>
    <dgm:pt modelId="{168FB3A4-F845-0349-B074-EBB85B15F29E}" type="pres">
      <dgm:prSet presAssocID="{04A46EB0-2C9B-8343-B375-AE66C2BB5E9B}" presName="Name13" presStyleLbl="parChTrans1D2" presStyleIdx="6" presStyleCnt="20"/>
      <dgm:spPr/>
    </dgm:pt>
    <dgm:pt modelId="{98AFBCE0-0C3C-E048-A2D4-0C78DA23BBEB}" type="pres">
      <dgm:prSet presAssocID="{589135D8-93D6-2344-87CD-1A706DBEA069}" presName="childText" presStyleLbl="bgAcc1" presStyleIdx="6" presStyleCnt="20">
        <dgm:presLayoutVars>
          <dgm:bulletEnabled val="1"/>
        </dgm:presLayoutVars>
      </dgm:prSet>
      <dgm:spPr/>
    </dgm:pt>
    <dgm:pt modelId="{272D7114-FCF8-9245-B698-61498DB0516E}" type="pres">
      <dgm:prSet presAssocID="{E05EFB03-506B-304A-B191-5D9D7CA3209E}" presName="Name13" presStyleLbl="parChTrans1D2" presStyleIdx="7" presStyleCnt="20"/>
      <dgm:spPr/>
    </dgm:pt>
    <dgm:pt modelId="{1FC1C06C-6665-E049-8596-41A58142019F}" type="pres">
      <dgm:prSet presAssocID="{67679A58-7F7C-4543-B62B-614E1C480ED4}" presName="childText" presStyleLbl="bgAcc1" presStyleIdx="7" presStyleCnt="20">
        <dgm:presLayoutVars>
          <dgm:bulletEnabled val="1"/>
        </dgm:presLayoutVars>
      </dgm:prSet>
      <dgm:spPr/>
    </dgm:pt>
    <dgm:pt modelId="{536AA926-B1CD-724A-9768-1ABF99B79CA0}" type="pres">
      <dgm:prSet presAssocID="{7C19D966-B581-A241-989C-C46D0377EB93}" presName="root" presStyleCnt="0"/>
      <dgm:spPr/>
    </dgm:pt>
    <dgm:pt modelId="{40ADB7EC-C362-8545-BBCD-08C9EF0167FA}" type="pres">
      <dgm:prSet presAssocID="{7C19D966-B581-A241-989C-C46D0377EB93}" presName="rootComposite" presStyleCnt="0"/>
      <dgm:spPr/>
    </dgm:pt>
    <dgm:pt modelId="{4CDC2F05-3AFC-2346-B696-B596A91D4313}" type="pres">
      <dgm:prSet presAssocID="{7C19D966-B581-A241-989C-C46D0377EB93}" presName="rootText" presStyleLbl="node1" presStyleIdx="2" presStyleCnt="5"/>
      <dgm:spPr/>
    </dgm:pt>
    <dgm:pt modelId="{93787589-ADBC-6846-92A8-C412E1855711}" type="pres">
      <dgm:prSet presAssocID="{7C19D966-B581-A241-989C-C46D0377EB93}" presName="rootConnector" presStyleLbl="node1" presStyleIdx="2" presStyleCnt="5"/>
      <dgm:spPr/>
    </dgm:pt>
    <dgm:pt modelId="{C85F0160-365F-B14A-91FD-4A4FACFDD743}" type="pres">
      <dgm:prSet presAssocID="{7C19D966-B581-A241-989C-C46D0377EB93}" presName="childShape" presStyleCnt="0"/>
      <dgm:spPr/>
    </dgm:pt>
    <dgm:pt modelId="{5DE39757-B3F2-854C-BACE-89DDC0A368C7}" type="pres">
      <dgm:prSet presAssocID="{711A60F7-1A84-2645-8CC5-07675E050FE1}" presName="Name13" presStyleLbl="parChTrans1D2" presStyleIdx="8" presStyleCnt="20"/>
      <dgm:spPr/>
    </dgm:pt>
    <dgm:pt modelId="{0ACCF712-E914-5F42-97A4-D375D4F9FD8C}" type="pres">
      <dgm:prSet presAssocID="{FF1C1A7F-1A44-6B45-9A83-CD49A1615232}" presName="childText" presStyleLbl="bgAcc1" presStyleIdx="8" presStyleCnt="20">
        <dgm:presLayoutVars>
          <dgm:bulletEnabled val="1"/>
        </dgm:presLayoutVars>
      </dgm:prSet>
      <dgm:spPr/>
    </dgm:pt>
    <dgm:pt modelId="{5296494D-C083-234F-8B1F-F60078D3AC1C}" type="pres">
      <dgm:prSet presAssocID="{AA7234B8-2A4A-8B41-9BAB-E3BC5F4DE173}" presName="Name13" presStyleLbl="parChTrans1D2" presStyleIdx="9" presStyleCnt="20"/>
      <dgm:spPr/>
    </dgm:pt>
    <dgm:pt modelId="{E3D71ED7-4372-0F46-A93F-03CDAEC59AFE}" type="pres">
      <dgm:prSet presAssocID="{3A923053-F8EB-5F41-B9B1-B6CB69C4D8CD}" presName="childText" presStyleLbl="bgAcc1" presStyleIdx="9" presStyleCnt="20">
        <dgm:presLayoutVars>
          <dgm:bulletEnabled val="1"/>
        </dgm:presLayoutVars>
      </dgm:prSet>
      <dgm:spPr/>
    </dgm:pt>
    <dgm:pt modelId="{74603870-C50A-924A-AC43-5A84F0430BC3}" type="pres">
      <dgm:prSet presAssocID="{899639A9-DFCA-0047-ACAA-ACD9B5D8283B}" presName="Name13" presStyleLbl="parChTrans1D2" presStyleIdx="10" presStyleCnt="20"/>
      <dgm:spPr/>
    </dgm:pt>
    <dgm:pt modelId="{239F81A8-6F15-C449-AB64-DE2698665082}" type="pres">
      <dgm:prSet presAssocID="{A9FB26F3-C1B4-6349-A335-70CC6D302D59}" presName="childText" presStyleLbl="bgAcc1" presStyleIdx="10" presStyleCnt="20">
        <dgm:presLayoutVars>
          <dgm:bulletEnabled val="1"/>
        </dgm:presLayoutVars>
      </dgm:prSet>
      <dgm:spPr/>
    </dgm:pt>
    <dgm:pt modelId="{52469AFD-C2A5-2847-B5C6-A2CD9E20B1BA}" type="pres">
      <dgm:prSet presAssocID="{D29974A2-D5CC-4140-87A7-F23D0266B297}" presName="Name13" presStyleLbl="parChTrans1D2" presStyleIdx="11" presStyleCnt="20"/>
      <dgm:spPr/>
    </dgm:pt>
    <dgm:pt modelId="{BA86263F-81FC-3D43-8D55-08037E017AB2}" type="pres">
      <dgm:prSet presAssocID="{82295F42-11FB-914C-A217-369D346C2E04}" presName="childText" presStyleLbl="bgAcc1" presStyleIdx="11" presStyleCnt="20">
        <dgm:presLayoutVars>
          <dgm:bulletEnabled val="1"/>
        </dgm:presLayoutVars>
      </dgm:prSet>
      <dgm:spPr/>
    </dgm:pt>
    <dgm:pt modelId="{F5F9D5E2-0C6C-F448-9A60-414A0AA7ED92}" type="pres">
      <dgm:prSet presAssocID="{5416E47B-66F6-434B-8B2E-E3744138AD28}" presName="root" presStyleCnt="0"/>
      <dgm:spPr/>
    </dgm:pt>
    <dgm:pt modelId="{0037F12D-92D0-4C42-B99B-ED7429DACAF4}" type="pres">
      <dgm:prSet presAssocID="{5416E47B-66F6-434B-8B2E-E3744138AD28}" presName="rootComposite" presStyleCnt="0"/>
      <dgm:spPr/>
    </dgm:pt>
    <dgm:pt modelId="{F0B37EDA-A19B-2C41-952F-36290C6E9594}" type="pres">
      <dgm:prSet presAssocID="{5416E47B-66F6-434B-8B2E-E3744138AD28}" presName="rootText" presStyleLbl="node1" presStyleIdx="3" presStyleCnt="5"/>
      <dgm:spPr/>
    </dgm:pt>
    <dgm:pt modelId="{B85B7488-792B-F940-8E42-01B978B48DAB}" type="pres">
      <dgm:prSet presAssocID="{5416E47B-66F6-434B-8B2E-E3744138AD28}" presName="rootConnector" presStyleLbl="node1" presStyleIdx="3" presStyleCnt="5"/>
      <dgm:spPr/>
    </dgm:pt>
    <dgm:pt modelId="{D998ABF4-E266-454F-B279-8A156E629867}" type="pres">
      <dgm:prSet presAssocID="{5416E47B-66F6-434B-8B2E-E3744138AD28}" presName="childShape" presStyleCnt="0"/>
      <dgm:spPr/>
    </dgm:pt>
    <dgm:pt modelId="{0C74ABBF-DAD5-4341-A3D9-EB50379DD47A}" type="pres">
      <dgm:prSet presAssocID="{97D343E9-E5CF-624C-95FF-BEBD63FD31C1}" presName="Name13" presStyleLbl="parChTrans1D2" presStyleIdx="12" presStyleCnt="20"/>
      <dgm:spPr/>
    </dgm:pt>
    <dgm:pt modelId="{37E98807-E375-DA48-981D-B0DB7AD967A3}" type="pres">
      <dgm:prSet presAssocID="{6E4EE2B2-77A6-5B47-BAF6-4EF843B5F27D}" presName="childText" presStyleLbl="bgAcc1" presStyleIdx="12" presStyleCnt="20">
        <dgm:presLayoutVars>
          <dgm:bulletEnabled val="1"/>
        </dgm:presLayoutVars>
      </dgm:prSet>
      <dgm:spPr/>
    </dgm:pt>
    <dgm:pt modelId="{66B6A330-6AE9-A641-9DA7-3F48CD821756}" type="pres">
      <dgm:prSet presAssocID="{E2EA6CFD-5E04-114E-AC5A-6C326EE89FE0}" presName="Name13" presStyleLbl="parChTrans1D2" presStyleIdx="13" presStyleCnt="20"/>
      <dgm:spPr/>
    </dgm:pt>
    <dgm:pt modelId="{BBF725BA-CCFC-E043-BBC1-04E0C61AA22D}" type="pres">
      <dgm:prSet presAssocID="{4DB1D005-6AAC-104C-92A5-334311A8A27F}" presName="childText" presStyleLbl="bgAcc1" presStyleIdx="13" presStyleCnt="20">
        <dgm:presLayoutVars>
          <dgm:bulletEnabled val="1"/>
        </dgm:presLayoutVars>
      </dgm:prSet>
      <dgm:spPr/>
    </dgm:pt>
    <dgm:pt modelId="{5D7ACA19-A423-434E-BFF8-F0B7987114C6}" type="pres">
      <dgm:prSet presAssocID="{9676AF0E-B53F-C84E-99E3-D8A9D4F48971}" presName="Name13" presStyleLbl="parChTrans1D2" presStyleIdx="14" presStyleCnt="20"/>
      <dgm:spPr/>
    </dgm:pt>
    <dgm:pt modelId="{7F1F795F-5DF2-3940-A6D9-2CF62E66ED6E}" type="pres">
      <dgm:prSet presAssocID="{DA6E16F1-33C3-3E40-91D2-0B548BAFC291}" presName="childText" presStyleLbl="bgAcc1" presStyleIdx="14" presStyleCnt="20">
        <dgm:presLayoutVars>
          <dgm:bulletEnabled val="1"/>
        </dgm:presLayoutVars>
      </dgm:prSet>
      <dgm:spPr/>
    </dgm:pt>
    <dgm:pt modelId="{241B4DBC-C260-1A40-A85A-488DFCA04F2F}" type="pres">
      <dgm:prSet presAssocID="{79AE2C4A-B881-1246-A4EB-7484AA0A5B79}" presName="Name13" presStyleLbl="parChTrans1D2" presStyleIdx="15" presStyleCnt="20"/>
      <dgm:spPr/>
    </dgm:pt>
    <dgm:pt modelId="{84D0F111-BB5A-A24C-BEC6-C678E90906C4}" type="pres">
      <dgm:prSet presAssocID="{34AD6EB2-77CD-8148-A662-ECA27A06C1A9}" presName="childText" presStyleLbl="bgAcc1" presStyleIdx="15" presStyleCnt="20">
        <dgm:presLayoutVars>
          <dgm:bulletEnabled val="1"/>
        </dgm:presLayoutVars>
      </dgm:prSet>
      <dgm:spPr/>
    </dgm:pt>
    <dgm:pt modelId="{CAE929E1-FF0E-A04B-BF15-27BFCE56177B}" type="pres">
      <dgm:prSet presAssocID="{CCBD7E61-2738-4148-8678-66015A0DE0EF}" presName="root" presStyleCnt="0"/>
      <dgm:spPr/>
    </dgm:pt>
    <dgm:pt modelId="{2BC8DB54-59E0-114C-BD0E-620D298D97F1}" type="pres">
      <dgm:prSet presAssocID="{CCBD7E61-2738-4148-8678-66015A0DE0EF}" presName="rootComposite" presStyleCnt="0"/>
      <dgm:spPr/>
    </dgm:pt>
    <dgm:pt modelId="{73E7ADAB-4679-5B48-8F0B-660B3E75368F}" type="pres">
      <dgm:prSet presAssocID="{CCBD7E61-2738-4148-8678-66015A0DE0EF}" presName="rootText" presStyleLbl="node1" presStyleIdx="4" presStyleCnt="5"/>
      <dgm:spPr/>
    </dgm:pt>
    <dgm:pt modelId="{9C1DAD00-3A9A-D443-BF20-FC220CA4F60D}" type="pres">
      <dgm:prSet presAssocID="{CCBD7E61-2738-4148-8678-66015A0DE0EF}" presName="rootConnector" presStyleLbl="node1" presStyleIdx="4" presStyleCnt="5"/>
      <dgm:spPr/>
    </dgm:pt>
    <dgm:pt modelId="{6C358470-F299-0044-8A50-3A793B2BFFFA}" type="pres">
      <dgm:prSet presAssocID="{CCBD7E61-2738-4148-8678-66015A0DE0EF}" presName="childShape" presStyleCnt="0"/>
      <dgm:spPr/>
    </dgm:pt>
    <dgm:pt modelId="{A8180B75-DB13-3044-879D-2CD5BCEF9276}" type="pres">
      <dgm:prSet presAssocID="{CDA45EDA-2FDA-B14E-A22B-ADFEECAB1D29}" presName="Name13" presStyleLbl="parChTrans1D2" presStyleIdx="16" presStyleCnt="20"/>
      <dgm:spPr/>
    </dgm:pt>
    <dgm:pt modelId="{071D30B6-E996-8C40-B39D-05FEAD392EA7}" type="pres">
      <dgm:prSet presAssocID="{3523A14D-2B5C-824A-B8A5-DD873CB8983E}" presName="childText" presStyleLbl="bgAcc1" presStyleIdx="16" presStyleCnt="20">
        <dgm:presLayoutVars>
          <dgm:bulletEnabled val="1"/>
        </dgm:presLayoutVars>
      </dgm:prSet>
      <dgm:spPr/>
    </dgm:pt>
    <dgm:pt modelId="{10E91005-BBFC-6F44-B3A2-66AA78EB76CE}" type="pres">
      <dgm:prSet presAssocID="{F48AB07C-2B66-6F4D-A981-5FCEC4565D5A}" presName="Name13" presStyleLbl="parChTrans1D2" presStyleIdx="17" presStyleCnt="20"/>
      <dgm:spPr/>
    </dgm:pt>
    <dgm:pt modelId="{B45DC2DD-5BD8-8B42-B56C-8A81ED329417}" type="pres">
      <dgm:prSet presAssocID="{AD52D475-E334-4943-A1BC-713AF242CACA}" presName="childText" presStyleLbl="bgAcc1" presStyleIdx="17" presStyleCnt="20">
        <dgm:presLayoutVars>
          <dgm:bulletEnabled val="1"/>
        </dgm:presLayoutVars>
      </dgm:prSet>
      <dgm:spPr/>
    </dgm:pt>
    <dgm:pt modelId="{261E9749-79C7-4A4E-9A37-A6F6C7B9CC41}" type="pres">
      <dgm:prSet presAssocID="{36284B60-DD1B-2043-B550-2C7B8243578D}" presName="Name13" presStyleLbl="parChTrans1D2" presStyleIdx="18" presStyleCnt="20"/>
      <dgm:spPr/>
    </dgm:pt>
    <dgm:pt modelId="{521BD08B-EA2F-A046-A9CA-C04A05C6BA48}" type="pres">
      <dgm:prSet presAssocID="{9F728BB9-4F36-B34D-9A7D-D3C43DDFFBBC}" presName="childText" presStyleLbl="bgAcc1" presStyleIdx="18" presStyleCnt="20">
        <dgm:presLayoutVars>
          <dgm:bulletEnabled val="1"/>
        </dgm:presLayoutVars>
      </dgm:prSet>
      <dgm:spPr/>
    </dgm:pt>
    <dgm:pt modelId="{6815B7DE-19E4-7244-B3B7-3100A41D44D6}" type="pres">
      <dgm:prSet presAssocID="{5DE5075B-D0C2-0F46-89DD-5C2B5D26928D}" presName="Name13" presStyleLbl="parChTrans1D2" presStyleIdx="19" presStyleCnt="20"/>
      <dgm:spPr/>
    </dgm:pt>
    <dgm:pt modelId="{349C9BEB-C665-BD4B-BFD3-BBD049A60E96}" type="pres">
      <dgm:prSet presAssocID="{25465762-04B8-B047-AF72-36EF49F54B4F}" presName="childText" presStyleLbl="bgAcc1" presStyleIdx="19" presStyleCnt="20">
        <dgm:presLayoutVars>
          <dgm:bulletEnabled val="1"/>
        </dgm:presLayoutVars>
      </dgm:prSet>
      <dgm:spPr/>
    </dgm:pt>
  </dgm:ptLst>
  <dgm:cxnLst>
    <dgm:cxn modelId="{D9B54304-FA24-FC40-8047-80FCD31D81C4}" srcId="{83738F15-3665-C440-8585-D188CA08655A}" destId="{589135D8-93D6-2344-87CD-1A706DBEA069}" srcOrd="2" destOrd="0" parTransId="{04A46EB0-2C9B-8343-B375-AE66C2BB5E9B}" sibTransId="{756CC863-41C3-354A-BA91-E7A10C88E102}"/>
    <dgm:cxn modelId="{742AB104-2CB3-014B-AF66-CE2323FFE117}" type="presOf" srcId="{9676AF0E-B53F-C84E-99E3-D8A9D4F48971}" destId="{5D7ACA19-A423-434E-BFF8-F0B7987114C6}" srcOrd="0" destOrd="0" presId="urn:microsoft.com/office/officeart/2005/8/layout/hierarchy3"/>
    <dgm:cxn modelId="{A8833705-DEB9-BD45-9FF7-FBE6AD9A5C2A}" type="presOf" srcId="{E05EFB03-506B-304A-B191-5D9D7CA3209E}" destId="{272D7114-FCF8-9245-B698-61498DB0516E}" srcOrd="0" destOrd="0" presId="urn:microsoft.com/office/officeart/2005/8/layout/hierarchy3"/>
    <dgm:cxn modelId="{E9BECF10-F718-7C41-AD08-A7396FECCE14}" type="presOf" srcId="{5B5405AB-B0DA-124F-8F7A-6C20273D15A1}" destId="{1C880884-FB56-7047-8840-608FCC3B920F}" srcOrd="0" destOrd="0" presId="urn:microsoft.com/office/officeart/2005/8/layout/hierarchy3"/>
    <dgm:cxn modelId="{EDBBAD14-CBF1-354E-9EE5-EBB9EAA1BDB2}" type="presOf" srcId="{04A46EB0-2C9B-8343-B375-AE66C2BB5E9B}" destId="{168FB3A4-F845-0349-B074-EBB85B15F29E}" srcOrd="0" destOrd="0" presId="urn:microsoft.com/office/officeart/2005/8/layout/hierarchy3"/>
    <dgm:cxn modelId="{8717F216-0590-C147-8645-936779256989}" srcId="{0DDC49E4-D0BF-1F47-BB96-BB588B159F30}" destId="{83738F15-3665-C440-8585-D188CA08655A}" srcOrd="1" destOrd="0" parTransId="{10FA61B0-4BB5-8C47-AD9B-927158BE0355}" sibTransId="{B4D047B8-3AD5-F841-8D5D-8973A273B07F}"/>
    <dgm:cxn modelId="{94459C18-3829-D04C-B301-4FF8FE6C5F5B}" type="presOf" srcId="{0DDC49E4-D0BF-1F47-BB96-BB588B159F30}" destId="{4157CFAA-D1A9-9745-B21A-0D035C59815F}" srcOrd="0" destOrd="0" presId="urn:microsoft.com/office/officeart/2005/8/layout/hierarchy3"/>
    <dgm:cxn modelId="{C1A23E1C-1BC6-1546-B456-AB963159F567}" srcId="{83738F15-3665-C440-8585-D188CA08655A}" destId="{3415700E-4B77-D346-9F46-8E7707343BD6}" srcOrd="1" destOrd="0" parTransId="{111FF874-6DCB-BD4D-9714-56E49537BCEE}" sibTransId="{96F3A55C-E0EA-704D-A45D-842AE623EAE2}"/>
    <dgm:cxn modelId="{2A870220-6E37-2E41-AFFC-20FCCAEB0A65}" srcId="{7C19D966-B581-A241-989C-C46D0377EB93}" destId="{3A923053-F8EB-5F41-B9B1-B6CB69C4D8CD}" srcOrd="1" destOrd="0" parTransId="{AA7234B8-2A4A-8B41-9BAB-E3BC5F4DE173}" sibTransId="{A9B2A14F-1105-404F-B7C1-07D93DF4861D}"/>
    <dgm:cxn modelId="{6926B524-7FE9-3847-ADD5-6EED7E765C07}" type="presOf" srcId="{79AE2C4A-B881-1246-A4EB-7484AA0A5B79}" destId="{241B4DBC-C260-1A40-A85A-488DFCA04F2F}" srcOrd="0" destOrd="0" presId="urn:microsoft.com/office/officeart/2005/8/layout/hierarchy3"/>
    <dgm:cxn modelId="{7C57F127-939C-354A-9D8F-B1D4E877E481}" srcId="{7C19D966-B581-A241-989C-C46D0377EB93}" destId="{A9FB26F3-C1B4-6349-A335-70CC6D302D59}" srcOrd="2" destOrd="0" parTransId="{899639A9-DFCA-0047-ACAA-ACD9B5D8283B}" sibTransId="{7C2CFF04-1291-4E43-AC96-8563C42713F7}"/>
    <dgm:cxn modelId="{97D03D2E-761B-6C45-9CC3-A0BF75E40BF9}" type="presOf" srcId="{3523A14D-2B5C-824A-B8A5-DD873CB8983E}" destId="{071D30B6-E996-8C40-B39D-05FEAD392EA7}" srcOrd="0" destOrd="0" presId="urn:microsoft.com/office/officeart/2005/8/layout/hierarchy3"/>
    <dgm:cxn modelId="{5BE2512F-F10F-CF4C-AE12-FACF2A487FA2}" type="presOf" srcId="{CCBD7E61-2738-4148-8678-66015A0DE0EF}" destId="{9C1DAD00-3A9A-D443-BF20-FC220CA4F60D}" srcOrd="1" destOrd="0" presId="urn:microsoft.com/office/officeart/2005/8/layout/hierarchy3"/>
    <dgm:cxn modelId="{47A77734-CFC2-444E-B6AC-D008F2607F7B}" srcId="{1C859D11-D048-4E41-A20D-D7C09D771E59}" destId="{E6ABA89C-569F-BB4D-BEAD-97863288F541}" srcOrd="3" destOrd="0" parTransId="{5B5405AB-B0DA-124F-8F7A-6C20273D15A1}" sibTransId="{DDF12870-A5E2-3745-BFF7-E0DB0E2458CD}"/>
    <dgm:cxn modelId="{C5BB4536-2F7A-5B4B-AC32-57062F8FC850}" type="presOf" srcId="{36284B60-DD1B-2043-B550-2C7B8243578D}" destId="{261E9749-79C7-4A4E-9A37-A6F6C7B9CC41}" srcOrd="0" destOrd="0" presId="urn:microsoft.com/office/officeart/2005/8/layout/hierarchy3"/>
    <dgm:cxn modelId="{2D5F173D-F2C5-F24B-B4E8-EF91F8A8319C}" type="presOf" srcId="{589135D8-93D6-2344-87CD-1A706DBEA069}" destId="{98AFBCE0-0C3C-E048-A2D4-0C78DA23BBEB}" srcOrd="0" destOrd="0" presId="urn:microsoft.com/office/officeart/2005/8/layout/hierarchy3"/>
    <dgm:cxn modelId="{6936183D-C7BB-AF45-B334-6D258827FEE8}" type="presOf" srcId="{5DE5075B-D0C2-0F46-89DD-5C2B5D26928D}" destId="{6815B7DE-19E4-7244-B3B7-3100A41D44D6}" srcOrd="0" destOrd="0" presId="urn:microsoft.com/office/officeart/2005/8/layout/hierarchy3"/>
    <dgm:cxn modelId="{F74DF940-B5D1-F745-9D0E-0C2CCF8D3EF0}" srcId="{0DDC49E4-D0BF-1F47-BB96-BB588B159F30}" destId="{7C19D966-B581-A241-989C-C46D0377EB93}" srcOrd="2" destOrd="0" parTransId="{994143DB-2126-D547-97A1-6EE7FC1150D9}" sibTransId="{A50DE6CD-6902-9946-A9B4-BA79E95667AE}"/>
    <dgm:cxn modelId="{855D7842-9192-D644-9BD9-16E0C35CCC6A}" type="presOf" srcId="{41B9735A-88AB-3D43-8BDE-4B808222F467}" destId="{50FA5F44-2518-5A42-9E0C-784F7741E361}" srcOrd="0" destOrd="0" presId="urn:microsoft.com/office/officeart/2005/8/layout/hierarchy3"/>
    <dgm:cxn modelId="{D0424749-31C6-1F4F-A1CB-C136E60F135C}" type="presOf" srcId="{CF5DBE73-9159-6847-81A8-4458330D9FEF}" destId="{71CC912D-4C14-2444-9D12-EA1E71F237B2}" srcOrd="0" destOrd="0" presId="urn:microsoft.com/office/officeart/2005/8/layout/hierarchy3"/>
    <dgm:cxn modelId="{0DB9994A-1855-D943-8446-45748B1D805D}" type="presOf" srcId="{5AD4ABD8-E4B4-8B4F-8809-D2D3D65D5627}" destId="{BFA0D9CF-714E-FF47-A9FC-510038FE22C5}" srcOrd="0" destOrd="0" presId="urn:microsoft.com/office/officeart/2005/8/layout/hierarchy3"/>
    <dgm:cxn modelId="{43638E4B-0BAE-8840-9907-24B54AD43EEF}" type="presOf" srcId="{A3598DAB-DF94-794C-BF7F-5A1B6F68EAE4}" destId="{DAC952E8-8B90-E649-BA3C-081FB76EC227}" srcOrd="0" destOrd="0" presId="urn:microsoft.com/office/officeart/2005/8/layout/hierarchy3"/>
    <dgm:cxn modelId="{160A0E4C-7345-734E-B3A5-31A09A50C21D}" srcId="{1C859D11-D048-4E41-A20D-D7C09D771E59}" destId="{5C37D99E-13AC-514D-8DF0-CFB54FACB213}" srcOrd="0" destOrd="0" parTransId="{5AD4ABD8-E4B4-8B4F-8809-D2D3D65D5627}" sibTransId="{F5940A0B-EF24-0244-85CA-7AFB9F5713A6}"/>
    <dgm:cxn modelId="{8381CB4D-3BC0-4840-B3F7-720CCA6205A5}" type="presOf" srcId="{34AD6EB2-77CD-8148-A662-ECA27A06C1A9}" destId="{84D0F111-BB5A-A24C-BEC6-C678E90906C4}" srcOrd="0" destOrd="0" presId="urn:microsoft.com/office/officeart/2005/8/layout/hierarchy3"/>
    <dgm:cxn modelId="{99E9354F-F52A-3949-825F-19C698D43B94}" type="presOf" srcId="{D29974A2-D5CC-4140-87A7-F23D0266B297}" destId="{52469AFD-C2A5-2847-B5C6-A2CD9E20B1BA}" srcOrd="0" destOrd="0" presId="urn:microsoft.com/office/officeart/2005/8/layout/hierarchy3"/>
    <dgm:cxn modelId="{BD56F452-BD9A-6147-9E45-5C0EA533A1E3}" type="presOf" srcId="{CDA45EDA-2FDA-B14E-A22B-ADFEECAB1D29}" destId="{A8180B75-DB13-3044-879D-2CD5BCEF9276}" srcOrd="0" destOrd="0" presId="urn:microsoft.com/office/officeart/2005/8/layout/hierarchy3"/>
    <dgm:cxn modelId="{87608053-944F-3947-9062-39B345084601}" srcId="{5416E47B-66F6-434B-8B2E-E3744138AD28}" destId="{6E4EE2B2-77A6-5B47-BAF6-4EF843B5F27D}" srcOrd="0" destOrd="0" parTransId="{97D343E9-E5CF-624C-95FF-BEBD63FD31C1}" sibTransId="{63090F04-16CD-1E4D-AC3E-353CF63BB51B}"/>
    <dgm:cxn modelId="{0A41DD54-FFEA-A245-B206-6519AE948CE6}" type="presOf" srcId="{3A923053-F8EB-5F41-B9B1-B6CB69C4D8CD}" destId="{E3D71ED7-4372-0F46-A93F-03CDAEC59AFE}" srcOrd="0" destOrd="0" presId="urn:microsoft.com/office/officeart/2005/8/layout/hierarchy3"/>
    <dgm:cxn modelId="{E471E45A-4CB6-564A-976D-DE3D602FB6F9}" type="presOf" srcId="{9F728BB9-4F36-B34D-9A7D-D3C43DDFFBBC}" destId="{521BD08B-EA2F-A046-A9CA-C04A05C6BA48}" srcOrd="0" destOrd="0" presId="urn:microsoft.com/office/officeart/2005/8/layout/hierarchy3"/>
    <dgm:cxn modelId="{AD0BD95E-9385-4440-BAE2-C29DBACB63F9}" type="presOf" srcId="{1C859D11-D048-4E41-A20D-D7C09D771E59}" destId="{7036C727-D619-2046-AB77-AEC32D855736}" srcOrd="1" destOrd="0" presId="urn:microsoft.com/office/officeart/2005/8/layout/hierarchy3"/>
    <dgm:cxn modelId="{AFC7E15E-93A9-044B-BB36-B6B6E283237F}" type="presOf" srcId="{F48AB07C-2B66-6F4D-A981-5FCEC4565D5A}" destId="{10E91005-BBFC-6F44-B3A2-66AA78EB76CE}" srcOrd="0" destOrd="0" presId="urn:microsoft.com/office/officeart/2005/8/layout/hierarchy3"/>
    <dgm:cxn modelId="{54209363-64F3-B547-BAB8-3DCFFF5CA2BE}" srcId="{0DDC49E4-D0BF-1F47-BB96-BB588B159F30}" destId="{1C859D11-D048-4E41-A20D-D7C09D771E59}" srcOrd="0" destOrd="0" parTransId="{F276EB50-4A95-694F-899C-320971594A75}" sibTransId="{14D2CC3E-85C8-2344-A309-BDD4A5AE1B93}"/>
    <dgm:cxn modelId="{D7D9E064-581A-AC4F-A309-504DAF5EC267}" type="presOf" srcId="{67679A58-7F7C-4543-B62B-614E1C480ED4}" destId="{1FC1C06C-6665-E049-8596-41A58142019F}" srcOrd="0" destOrd="0" presId="urn:microsoft.com/office/officeart/2005/8/layout/hierarchy3"/>
    <dgm:cxn modelId="{1992186A-B2A0-6E48-8F09-8DB720488910}" type="presOf" srcId="{711A60F7-1A84-2645-8CC5-07675E050FE1}" destId="{5DE39757-B3F2-854C-BACE-89DDC0A368C7}" srcOrd="0" destOrd="0" presId="urn:microsoft.com/office/officeart/2005/8/layout/hierarchy3"/>
    <dgm:cxn modelId="{825DE26F-EF77-4349-88AA-F4F3CE38697F}" srcId="{0DDC49E4-D0BF-1F47-BB96-BB588B159F30}" destId="{5416E47B-66F6-434B-8B2E-E3744138AD28}" srcOrd="3" destOrd="0" parTransId="{E1EB659E-2271-A14B-9F70-35A7ECDA6D7D}" sibTransId="{5CE2D5D6-EFC3-3641-9704-EEC3D2A06CC4}"/>
    <dgm:cxn modelId="{06E77074-A11E-FC48-B3C0-510198A9929B}" type="presOf" srcId="{4DB1D005-6AAC-104C-92A5-334311A8A27F}" destId="{BBF725BA-CCFC-E043-BBC1-04E0C61AA22D}" srcOrd="0" destOrd="0" presId="urn:microsoft.com/office/officeart/2005/8/layout/hierarchy3"/>
    <dgm:cxn modelId="{74923779-C88A-9F49-BC8D-A019B43BB756}" type="presOf" srcId="{AA7234B8-2A4A-8B41-9BAB-E3BC5F4DE173}" destId="{5296494D-C083-234F-8B1F-F60078D3AC1C}" srcOrd="0" destOrd="0" presId="urn:microsoft.com/office/officeart/2005/8/layout/hierarchy3"/>
    <dgm:cxn modelId="{EE8D4382-4F0C-AF42-B4F6-CC9331AA3DB0}" srcId="{5416E47B-66F6-434B-8B2E-E3744138AD28}" destId="{4DB1D005-6AAC-104C-92A5-334311A8A27F}" srcOrd="1" destOrd="0" parTransId="{E2EA6CFD-5E04-114E-AC5A-6C326EE89FE0}" sibTransId="{4361857D-B2E8-F54B-B5E1-696F04E08776}"/>
    <dgm:cxn modelId="{73A5F584-59A6-6B43-957A-D9EBFB351820}" type="presOf" srcId="{7C19D966-B581-A241-989C-C46D0377EB93}" destId="{93787589-ADBC-6846-92A8-C412E1855711}" srcOrd="1" destOrd="0" presId="urn:microsoft.com/office/officeart/2005/8/layout/hierarchy3"/>
    <dgm:cxn modelId="{0D5ADA8E-F8E3-1E4B-99B6-B043312C9750}" srcId="{CCBD7E61-2738-4148-8678-66015A0DE0EF}" destId="{25465762-04B8-B047-AF72-36EF49F54B4F}" srcOrd="3" destOrd="0" parTransId="{5DE5075B-D0C2-0F46-89DD-5C2B5D26928D}" sibTransId="{4FFFA4B6-EBCD-B147-B997-28EBBB159D48}"/>
    <dgm:cxn modelId="{1BAEE092-6455-014B-9BE4-D0FF19DCBC17}" srcId="{1C859D11-D048-4E41-A20D-D7C09D771E59}" destId="{B7702A21-A3DE-3B42-9E4A-471F27E11ACA}" srcOrd="1" destOrd="0" parTransId="{41B9735A-88AB-3D43-8BDE-4B808222F467}" sibTransId="{3970828B-3982-5A4E-93B1-B0C925143662}"/>
    <dgm:cxn modelId="{754D3393-784E-784B-B162-DACC8FB38982}" type="presOf" srcId="{25465762-04B8-B047-AF72-36EF49F54B4F}" destId="{349C9BEB-C665-BD4B-BFD3-BBD049A60E96}" srcOrd="0" destOrd="0" presId="urn:microsoft.com/office/officeart/2005/8/layout/hierarchy3"/>
    <dgm:cxn modelId="{414E2F96-9892-394D-81C7-A023E28308A7}" type="presOf" srcId="{E2EA6CFD-5E04-114E-AC5A-6C326EE89FE0}" destId="{66B6A330-6AE9-A641-9DA7-3F48CD821756}" srcOrd="0" destOrd="0" presId="urn:microsoft.com/office/officeart/2005/8/layout/hierarchy3"/>
    <dgm:cxn modelId="{60477A98-2B52-C642-8499-CD07E5C1DF3F}" type="presOf" srcId="{83738F15-3665-C440-8585-D188CA08655A}" destId="{BD997A39-C716-BD42-82D5-D48C382C0E56}" srcOrd="1" destOrd="0" presId="urn:microsoft.com/office/officeart/2005/8/layout/hierarchy3"/>
    <dgm:cxn modelId="{CA9E639A-E104-B64E-BD9F-626129E91E76}" type="presOf" srcId="{E6ABA89C-569F-BB4D-BEAD-97863288F541}" destId="{47EC118A-D1D4-424A-A696-0953D9A58090}" srcOrd="0" destOrd="0" presId="urn:microsoft.com/office/officeart/2005/8/layout/hierarchy3"/>
    <dgm:cxn modelId="{7C04049C-6998-BC4A-876F-34FFA3A740A3}" type="presOf" srcId="{A9FB26F3-C1B4-6349-A335-70CC6D302D59}" destId="{239F81A8-6F15-C449-AB64-DE2698665082}" srcOrd="0" destOrd="0" presId="urn:microsoft.com/office/officeart/2005/8/layout/hierarchy3"/>
    <dgm:cxn modelId="{A5A8539E-168D-354A-AB53-78055B924B64}" type="presOf" srcId="{83738F15-3665-C440-8585-D188CA08655A}" destId="{BCCC8AA0-07DA-8547-A781-1B14FE88CDCD}" srcOrd="0" destOrd="0" presId="urn:microsoft.com/office/officeart/2005/8/layout/hierarchy3"/>
    <dgm:cxn modelId="{1B1BDD9E-0D98-2844-91FB-80FD4815C5F9}" srcId="{83738F15-3665-C440-8585-D188CA08655A}" destId="{67679A58-7F7C-4543-B62B-614E1C480ED4}" srcOrd="3" destOrd="0" parTransId="{E05EFB03-506B-304A-B191-5D9D7CA3209E}" sibTransId="{01DE48DA-DB26-A349-BC0C-061D7858A857}"/>
    <dgm:cxn modelId="{E365EA9F-6CBA-7E44-8E52-EA5BE824D6D7}" type="presOf" srcId="{DA6E16F1-33C3-3E40-91D2-0B548BAFC291}" destId="{7F1F795F-5DF2-3940-A6D9-2CF62E66ED6E}" srcOrd="0" destOrd="0" presId="urn:microsoft.com/office/officeart/2005/8/layout/hierarchy3"/>
    <dgm:cxn modelId="{BF2D0DA1-F834-AF41-BA0E-E927A71AB699}" srcId="{5416E47B-66F6-434B-8B2E-E3744138AD28}" destId="{DA6E16F1-33C3-3E40-91D2-0B548BAFC291}" srcOrd="2" destOrd="0" parTransId="{9676AF0E-B53F-C84E-99E3-D8A9D4F48971}" sibTransId="{E873CF88-7DA0-4E41-A80E-5377A58C1678}"/>
    <dgm:cxn modelId="{C83E26A3-4FA5-1046-A828-14694FE387F7}" srcId="{CCBD7E61-2738-4148-8678-66015A0DE0EF}" destId="{3523A14D-2B5C-824A-B8A5-DD873CB8983E}" srcOrd="0" destOrd="0" parTransId="{CDA45EDA-2FDA-B14E-A22B-ADFEECAB1D29}" sibTransId="{72A64856-B992-004E-940C-A0B980951010}"/>
    <dgm:cxn modelId="{6FCBF7A6-4B84-534E-8D20-6FEDCD77F4D3}" srcId="{83738F15-3665-C440-8585-D188CA08655A}" destId="{A3598DAB-DF94-794C-BF7F-5A1B6F68EAE4}" srcOrd="0" destOrd="0" parTransId="{EE217E11-469F-E543-99CB-64B837CA8107}" sibTransId="{BE04B794-7B66-A64C-AC34-D6E32C423D08}"/>
    <dgm:cxn modelId="{431B21AF-3A23-4E46-829F-5F0720628D69}" srcId="{CCBD7E61-2738-4148-8678-66015A0DE0EF}" destId="{AD52D475-E334-4943-A1BC-713AF242CACA}" srcOrd="1" destOrd="0" parTransId="{F48AB07C-2B66-6F4D-A981-5FCEC4565D5A}" sibTransId="{04308E39-4FCB-D24C-A4F8-DD4E2C52BB84}"/>
    <dgm:cxn modelId="{45893EAF-D2F6-8F49-8EAF-92233C22F2BB}" type="presOf" srcId="{5416E47B-66F6-434B-8B2E-E3744138AD28}" destId="{B85B7488-792B-F940-8E42-01B978B48DAB}" srcOrd="1" destOrd="0" presId="urn:microsoft.com/office/officeart/2005/8/layout/hierarchy3"/>
    <dgm:cxn modelId="{C81EEBB0-CD11-CD48-8FB8-B92293244AC7}" type="presOf" srcId="{60A600F1-BA20-E940-97F2-E1C38039AD7F}" destId="{B584DBC3-D5C8-1147-9E58-C31B86238653}" srcOrd="0" destOrd="0" presId="urn:microsoft.com/office/officeart/2005/8/layout/hierarchy3"/>
    <dgm:cxn modelId="{88AAF7B0-E553-014B-BB90-3FAF206FF83A}" type="presOf" srcId="{AD52D475-E334-4943-A1BC-713AF242CACA}" destId="{B45DC2DD-5BD8-8B42-B56C-8A81ED329417}" srcOrd="0" destOrd="0" presId="urn:microsoft.com/office/officeart/2005/8/layout/hierarchy3"/>
    <dgm:cxn modelId="{0370E4B3-3FD1-9F4C-B119-FD21775CB5D3}" srcId="{5416E47B-66F6-434B-8B2E-E3744138AD28}" destId="{34AD6EB2-77CD-8148-A662-ECA27A06C1A9}" srcOrd="3" destOrd="0" parTransId="{79AE2C4A-B881-1246-A4EB-7484AA0A5B79}" sibTransId="{17A9C998-0093-5B46-AC79-C63E7E436A22}"/>
    <dgm:cxn modelId="{B3855CB6-48AF-B840-8D9C-809B40E848E4}" srcId="{0DDC49E4-D0BF-1F47-BB96-BB588B159F30}" destId="{CCBD7E61-2738-4148-8678-66015A0DE0EF}" srcOrd="4" destOrd="0" parTransId="{B15BD5D3-1644-1941-BDDA-5F3B800F2452}" sibTransId="{49539A6E-6FEE-C34D-B91C-22F5B284D9DD}"/>
    <dgm:cxn modelId="{2B0D1DBA-B1F1-814C-A20B-55EA595B73A3}" type="presOf" srcId="{3415700E-4B77-D346-9F46-8E7707343BD6}" destId="{4C77D420-2E98-144C-AF10-7B71F2DF963B}" srcOrd="0" destOrd="0" presId="urn:microsoft.com/office/officeart/2005/8/layout/hierarchy3"/>
    <dgm:cxn modelId="{80FF10BC-4FCC-5945-BA17-DBE0FF56A78D}" type="presOf" srcId="{7C19D966-B581-A241-989C-C46D0377EB93}" destId="{4CDC2F05-3AFC-2346-B696-B596A91D4313}" srcOrd="0" destOrd="0" presId="urn:microsoft.com/office/officeart/2005/8/layout/hierarchy3"/>
    <dgm:cxn modelId="{DDDA31C2-FD7D-524F-9C47-5447839E2811}" srcId="{1C859D11-D048-4E41-A20D-D7C09D771E59}" destId="{60A600F1-BA20-E940-97F2-E1C38039AD7F}" srcOrd="2" destOrd="0" parTransId="{CF5DBE73-9159-6847-81A8-4458330D9FEF}" sibTransId="{54BCD556-CB0B-044C-A7DC-BFEEDAAE6C22}"/>
    <dgm:cxn modelId="{28EBA6C4-8991-9749-95A6-636BC726FB84}" type="presOf" srcId="{111FF874-6DCB-BD4D-9714-56E49537BCEE}" destId="{3A2C35C0-1F40-7142-9AB5-5978C5CAFE19}" srcOrd="0" destOrd="0" presId="urn:microsoft.com/office/officeart/2005/8/layout/hierarchy3"/>
    <dgm:cxn modelId="{16A931C9-93BA-CF49-B77E-BC91E35D4395}" type="presOf" srcId="{899639A9-DFCA-0047-ACAA-ACD9B5D8283B}" destId="{74603870-C50A-924A-AC43-5A84F0430BC3}" srcOrd="0" destOrd="0" presId="urn:microsoft.com/office/officeart/2005/8/layout/hierarchy3"/>
    <dgm:cxn modelId="{435853CE-FC93-0347-B69B-63DC4548A81C}" type="presOf" srcId="{5C37D99E-13AC-514D-8DF0-CFB54FACB213}" destId="{2104FE0C-B52B-814F-980F-707ACE6CEDD8}" srcOrd="0" destOrd="0" presId="urn:microsoft.com/office/officeart/2005/8/layout/hierarchy3"/>
    <dgm:cxn modelId="{F28995D1-C90D-1740-8BCC-B9F9DC84646E}" type="presOf" srcId="{CCBD7E61-2738-4148-8678-66015A0DE0EF}" destId="{73E7ADAB-4679-5B48-8F0B-660B3E75368F}" srcOrd="0" destOrd="0" presId="urn:microsoft.com/office/officeart/2005/8/layout/hierarchy3"/>
    <dgm:cxn modelId="{8786A5D2-AA39-724C-986B-3AEE99EB91DE}" type="presOf" srcId="{6E4EE2B2-77A6-5B47-BAF6-4EF843B5F27D}" destId="{37E98807-E375-DA48-981D-B0DB7AD967A3}" srcOrd="0" destOrd="0" presId="urn:microsoft.com/office/officeart/2005/8/layout/hierarchy3"/>
    <dgm:cxn modelId="{54EDBBD4-E1C7-2541-8AF1-A80AE3E45EF3}" srcId="{7C19D966-B581-A241-989C-C46D0377EB93}" destId="{82295F42-11FB-914C-A217-369D346C2E04}" srcOrd="3" destOrd="0" parTransId="{D29974A2-D5CC-4140-87A7-F23D0266B297}" sibTransId="{C7674356-34FB-3840-A95A-BCCB70302E32}"/>
    <dgm:cxn modelId="{CC6630D5-81EF-874F-92A8-32499A18D4D2}" type="presOf" srcId="{FF1C1A7F-1A44-6B45-9A83-CD49A1615232}" destId="{0ACCF712-E914-5F42-97A4-D375D4F9FD8C}" srcOrd="0" destOrd="0" presId="urn:microsoft.com/office/officeart/2005/8/layout/hierarchy3"/>
    <dgm:cxn modelId="{B2D344D8-315E-584E-B568-BDA6679BC6CB}" type="presOf" srcId="{82295F42-11FB-914C-A217-369D346C2E04}" destId="{BA86263F-81FC-3D43-8D55-08037E017AB2}" srcOrd="0" destOrd="0" presId="urn:microsoft.com/office/officeart/2005/8/layout/hierarchy3"/>
    <dgm:cxn modelId="{B7AFAADA-40E8-2D4B-997E-DE3A503FDA5E}" type="presOf" srcId="{5416E47B-66F6-434B-8B2E-E3744138AD28}" destId="{F0B37EDA-A19B-2C41-952F-36290C6E9594}" srcOrd="0" destOrd="0" presId="urn:microsoft.com/office/officeart/2005/8/layout/hierarchy3"/>
    <dgm:cxn modelId="{79BA91DB-A515-5940-952A-E452258593D9}" srcId="{CCBD7E61-2738-4148-8678-66015A0DE0EF}" destId="{9F728BB9-4F36-B34D-9A7D-D3C43DDFFBBC}" srcOrd="2" destOrd="0" parTransId="{36284B60-DD1B-2043-B550-2C7B8243578D}" sibTransId="{1AD60F3F-1B6A-5F47-9713-BA1A59FCA3B2}"/>
    <dgm:cxn modelId="{65479CDD-F87C-2F4A-BFF5-5DD9F2606443}" type="presOf" srcId="{EE217E11-469F-E543-99CB-64B837CA8107}" destId="{84F2BEB7-5289-7A44-8FC2-788ACDBF642A}" srcOrd="0" destOrd="0" presId="urn:microsoft.com/office/officeart/2005/8/layout/hierarchy3"/>
    <dgm:cxn modelId="{C1F614E4-B385-E84E-8B4B-E1E07F330DAE}" srcId="{7C19D966-B581-A241-989C-C46D0377EB93}" destId="{FF1C1A7F-1A44-6B45-9A83-CD49A1615232}" srcOrd="0" destOrd="0" parTransId="{711A60F7-1A84-2645-8CC5-07675E050FE1}" sibTransId="{0235BA52-2111-E442-8001-AA9A0CD79C4F}"/>
    <dgm:cxn modelId="{22809AF1-54B4-4D46-AED2-123E4126A00B}" type="presOf" srcId="{97D343E9-E5CF-624C-95FF-BEBD63FD31C1}" destId="{0C74ABBF-DAD5-4341-A3D9-EB50379DD47A}" srcOrd="0" destOrd="0" presId="urn:microsoft.com/office/officeart/2005/8/layout/hierarchy3"/>
    <dgm:cxn modelId="{95F6BEF2-9A14-7F47-9048-3BAAEE2D2A84}" type="presOf" srcId="{B7702A21-A3DE-3B42-9E4A-471F27E11ACA}" destId="{DEEA2166-0D19-D647-B1B6-CB250BCD463C}" srcOrd="0" destOrd="0" presId="urn:microsoft.com/office/officeart/2005/8/layout/hierarchy3"/>
    <dgm:cxn modelId="{D27638F5-7B0B-344C-990F-B4EFAB75D1BC}" type="presOf" srcId="{1C859D11-D048-4E41-A20D-D7C09D771E59}" destId="{88B529B9-C265-7D4F-AA5C-9661893568DF}" srcOrd="0" destOrd="0" presId="urn:microsoft.com/office/officeart/2005/8/layout/hierarchy3"/>
    <dgm:cxn modelId="{191EB61C-FD21-0B47-BF0C-6B3874B4EA5A}" type="presParOf" srcId="{4157CFAA-D1A9-9745-B21A-0D035C59815F}" destId="{9A1EBAB8-9153-BC47-8446-CCDC9AF9B06E}" srcOrd="0" destOrd="0" presId="urn:microsoft.com/office/officeart/2005/8/layout/hierarchy3"/>
    <dgm:cxn modelId="{290EB8B5-198B-B048-8253-BF5EA3AB041D}" type="presParOf" srcId="{9A1EBAB8-9153-BC47-8446-CCDC9AF9B06E}" destId="{07A71FA0-5230-D142-9A8E-23FBD6B220EC}" srcOrd="0" destOrd="0" presId="urn:microsoft.com/office/officeart/2005/8/layout/hierarchy3"/>
    <dgm:cxn modelId="{3C3AD507-2B2B-CD41-BB59-779EA03FED8F}" type="presParOf" srcId="{07A71FA0-5230-D142-9A8E-23FBD6B220EC}" destId="{88B529B9-C265-7D4F-AA5C-9661893568DF}" srcOrd="0" destOrd="0" presId="urn:microsoft.com/office/officeart/2005/8/layout/hierarchy3"/>
    <dgm:cxn modelId="{1A9BEE16-9462-9643-B870-AB379FBCFC3E}" type="presParOf" srcId="{07A71FA0-5230-D142-9A8E-23FBD6B220EC}" destId="{7036C727-D619-2046-AB77-AEC32D855736}" srcOrd="1" destOrd="0" presId="urn:microsoft.com/office/officeart/2005/8/layout/hierarchy3"/>
    <dgm:cxn modelId="{65DAD2D2-5F55-634C-8396-18B92E848C1E}" type="presParOf" srcId="{9A1EBAB8-9153-BC47-8446-CCDC9AF9B06E}" destId="{DC1AF2E8-4FD5-3B40-A27C-2C441461EEDC}" srcOrd="1" destOrd="0" presId="urn:microsoft.com/office/officeart/2005/8/layout/hierarchy3"/>
    <dgm:cxn modelId="{485F190B-AFA3-294B-9DDE-6275A304F82D}" type="presParOf" srcId="{DC1AF2E8-4FD5-3B40-A27C-2C441461EEDC}" destId="{BFA0D9CF-714E-FF47-A9FC-510038FE22C5}" srcOrd="0" destOrd="0" presId="urn:microsoft.com/office/officeart/2005/8/layout/hierarchy3"/>
    <dgm:cxn modelId="{74AFEF79-CF31-F047-A734-DE1FF7FD053A}" type="presParOf" srcId="{DC1AF2E8-4FD5-3B40-A27C-2C441461EEDC}" destId="{2104FE0C-B52B-814F-980F-707ACE6CEDD8}" srcOrd="1" destOrd="0" presId="urn:microsoft.com/office/officeart/2005/8/layout/hierarchy3"/>
    <dgm:cxn modelId="{4847566F-7011-454E-AD3C-1952A14A6477}" type="presParOf" srcId="{DC1AF2E8-4FD5-3B40-A27C-2C441461EEDC}" destId="{50FA5F44-2518-5A42-9E0C-784F7741E361}" srcOrd="2" destOrd="0" presId="urn:microsoft.com/office/officeart/2005/8/layout/hierarchy3"/>
    <dgm:cxn modelId="{499267F9-6B5F-D040-81CF-5EE8EE97092C}" type="presParOf" srcId="{DC1AF2E8-4FD5-3B40-A27C-2C441461EEDC}" destId="{DEEA2166-0D19-D647-B1B6-CB250BCD463C}" srcOrd="3" destOrd="0" presId="urn:microsoft.com/office/officeart/2005/8/layout/hierarchy3"/>
    <dgm:cxn modelId="{BA370E62-5813-B64A-B6F2-9E52AE16EEEE}" type="presParOf" srcId="{DC1AF2E8-4FD5-3B40-A27C-2C441461EEDC}" destId="{71CC912D-4C14-2444-9D12-EA1E71F237B2}" srcOrd="4" destOrd="0" presId="urn:microsoft.com/office/officeart/2005/8/layout/hierarchy3"/>
    <dgm:cxn modelId="{F335BFF2-2028-DF4F-8B52-D382E08A6AF7}" type="presParOf" srcId="{DC1AF2E8-4FD5-3B40-A27C-2C441461EEDC}" destId="{B584DBC3-D5C8-1147-9E58-C31B86238653}" srcOrd="5" destOrd="0" presId="urn:microsoft.com/office/officeart/2005/8/layout/hierarchy3"/>
    <dgm:cxn modelId="{F401598A-FF8C-3546-9DEE-07D79C7F81F3}" type="presParOf" srcId="{DC1AF2E8-4FD5-3B40-A27C-2C441461EEDC}" destId="{1C880884-FB56-7047-8840-608FCC3B920F}" srcOrd="6" destOrd="0" presId="urn:microsoft.com/office/officeart/2005/8/layout/hierarchy3"/>
    <dgm:cxn modelId="{948EFC70-42DF-4B46-9F90-8F956FA61D77}" type="presParOf" srcId="{DC1AF2E8-4FD5-3B40-A27C-2C441461EEDC}" destId="{47EC118A-D1D4-424A-A696-0953D9A58090}" srcOrd="7" destOrd="0" presId="urn:microsoft.com/office/officeart/2005/8/layout/hierarchy3"/>
    <dgm:cxn modelId="{DB2D0121-C733-CC42-9840-D0D76A119153}" type="presParOf" srcId="{4157CFAA-D1A9-9745-B21A-0D035C59815F}" destId="{42148DB4-B315-EB41-8047-90FB5CCE9AEC}" srcOrd="1" destOrd="0" presId="urn:microsoft.com/office/officeart/2005/8/layout/hierarchy3"/>
    <dgm:cxn modelId="{9BE9F359-7C4B-D74A-A1D9-CCAF3B7A804E}" type="presParOf" srcId="{42148DB4-B315-EB41-8047-90FB5CCE9AEC}" destId="{7158C05B-4611-5E4E-A6C0-05BC9B764B46}" srcOrd="0" destOrd="0" presId="urn:microsoft.com/office/officeart/2005/8/layout/hierarchy3"/>
    <dgm:cxn modelId="{F11D6158-115B-FC49-B68A-514ED20F0486}" type="presParOf" srcId="{7158C05B-4611-5E4E-A6C0-05BC9B764B46}" destId="{BCCC8AA0-07DA-8547-A781-1B14FE88CDCD}" srcOrd="0" destOrd="0" presId="urn:microsoft.com/office/officeart/2005/8/layout/hierarchy3"/>
    <dgm:cxn modelId="{87CA54E0-6437-C643-8758-A3EFB8688AA2}" type="presParOf" srcId="{7158C05B-4611-5E4E-A6C0-05BC9B764B46}" destId="{BD997A39-C716-BD42-82D5-D48C382C0E56}" srcOrd="1" destOrd="0" presId="urn:microsoft.com/office/officeart/2005/8/layout/hierarchy3"/>
    <dgm:cxn modelId="{B3897C26-0CFD-2247-88AB-72F7A5F4B832}" type="presParOf" srcId="{42148DB4-B315-EB41-8047-90FB5CCE9AEC}" destId="{3A7E3770-08F3-C442-92AA-B0D6A1D5E0AA}" srcOrd="1" destOrd="0" presId="urn:microsoft.com/office/officeart/2005/8/layout/hierarchy3"/>
    <dgm:cxn modelId="{1C3EA95C-A2B8-D344-BDB6-290CA5CADED3}" type="presParOf" srcId="{3A7E3770-08F3-C442-92AA-B0D6A1D5E0AA}" destId="{84F2BEB7-5289-7A44-8FC2-788ACDBF642A}" srcOrd="0" destOrd="0" presId="urn:microsoft.com/office/officeart/2005/8/layout/hierarchy3"/>
    <dgm:cxn modelId="{38065B5F-B522-F74A-8CE6-64E447F9745A}" type="presParOf" srcId="{3A7E3770-08F3-C442-92AA-B0D6A1D5E0AA}" destId="{DAC952E8-8B90-E649-BA3C-081FB76EC227}" srcOrd="1" destOrd="0" presId="urn:microsoft.com/office/officeart/2005/8/layout/hierarchy3"/>
    <dgm:cxn modelId="{B226D355-5D51-0C44-B4E1-4B04C0AC3691}" type="presParOf" srcId="{3A7E3770-08F3-C442-92AA-B0D6A1D5E0AA}" destId="{3A2C35C0-1F40-7142-9AB5-5978C5CAFE19}" srcOrd="2" destOrd="0" presId="urn:microsoft.com/office/officeart/2005/8/layout/hierarchy3"/>
    <dgm:cxn modelId="{4CF1D07B-FF94-A943-98EA-0AE3A19D7784}" type="presParOf" srcId="{3A7E3770-08F3-C442-92AA-B0D6A1D5E0AA}" destId="{4C77D420-2E98-144C-AF10-7B71F2DF963B}" srcOrd="3" destOrd="0" presId="urn:microsoft.com/office/officeart/2005/8/layout/hierarchy3"/>
    <dgm:cxn modelId="{3C6BE406-9429-FA40-8B78-5F1AA67AB856}" type="presParOf" srcId="{3A7E3770-08F3-C442-92AA-B0D6A1D5E0AA}" destId="{168FB3A4-F845-0349-B074-EBB85B15F29E}" srcOrd="4" destOrd="0" presId="urn:microsoft.com/office/officeart/2005/8/layout/hierarchy3"/>
    <dgm:cxn modelId="{C9872DD1-84F5-7B4B-BE00-10514B499B6B}" type="presParOf" srcId="{3A7E3770-08F3-C442-92AA-B0D6A1D5E0AA}" destId="{98AFBCE0-0C3C-E048-A2D4-0C78DA23BBEB}" srcOrd="5" destOrd="0" presId="urn:microsoft.com/office/officeart/2005/8/layout/hierarchy3"/>
    <dgm:cxn modelId="{00601B2A-E519-5A41-B5C0-DBD2F2B6535C}" type="presParOf" srcId="{3A7E3770-08F3-C442-92AA-B0D6A1D5E0AA}" destId="{272D7114-FCF8-9245-B698-61498DB0516E}" srcOrd="6" destOrd="0" presId="urn:microsoft.com/office/officeart/2005/8/layout/hierarchy3"/>
    <dgm:cxn modelId="{E458EDEA-2853-C64E-81C3-E584FE8073E3}" type="presParOf" srcId="{3A7E3770-08F3-C442-92AA-B0D6A1D5E0AA}" destId="{1FC1C06C-6665-E049-8596-41A58142019F}" srcOrd="7" destOrd="0" presId="urn:microsoft.com/office/officeart/2005/8/layout/hierarchy3"/>
    <dgm:cxn modelId="{3C4E4063-78FC-5144-9B56-055460DF3109}" type="presParOf" srcId="{4157CFAA-D1A9-9745-B21A-0D035C59815F}" destId="{536AA926-B1CD-724A-9768-1ABF99B79CA0}" srcOrd="2" destOrd="0" presId="urn:microsoft.com/office/officeart/2005/8/layout/hierarchy3"/>
    <dgm:cxn modelId="{39D42A5F-64F5-0249-95B1-DFAF8A6F27EF}" type="presParOf" srcId="{536AA926-B1CD-724A-9768-1ABF99B79CA0}" destId="{40ADB7EC-C362-8545-BBCD-08C9EF0167FA}" srcOrd="0" destOrd="0" presId="urn:microsoft.com/office/officeart/2005/8/layout/hierarchy3"/>
    <dgm:cxn modelId="{CD89FE94-6F61-5E45-86A1-C26946B442AF}" type="presParOf" srcId="{40ADB7EC-C362-8545-BBCD-08C9EF0167FA}" destId="{4CDC2F05-3AFC-2346-B696-B596A91D4313}" srcOrd="0" destOrd="0" presId="urn:microsoft.com/office/officeart/2005/8/layout/hierarchy3"/>
    <dgm:cxn modelId="{BC022BC7-AE52-6944-B9FD-2E5027DB784E}" type="presParOf" srcId="{40ADB7EC-C362-8545-BBCD-08C9EF0167FA}" destId="{93787589-ADBC-6846-92A8-C412E1855711}" srcOrd="1" destOrd="0" presId="urn:microsoft.com/office/officeart/2005/8/layout/hierarchy3"/>
    <dgm:cxn modelId="{8D2562E7-B63E-1141-BC7C-BBC9D1F2E5B5}" type="presParOf" srcId="{536AA926-B1CD-724A-9768-1ABF99B79CA0}" destId="{C85F0160-365F-B14A-91FD-4A4FACFDD743}" srcOrd="1" destOrd="0" presId="urn:microsoft.com/office/officeart/2005/8/layout/hierarchy3"/>
    <dgm:cxn modelId="{267DF3B0-D22D-6C44-85B4-0F6439730C4E}" type="presParOf" srcId="{C85F0160-365F-B14A-91FD-4A4FACFDD743}" destId="{5DE39757-B3F2-854C-BACE-89DDC0A368C7}" srcOrd="0" destOrd="0" presId="urn:microsoft.com/office/officeart/2005/8/layout/hierarchy3"/>
    <dgm:cxn modelId="{47C50E98-C764-C443-814C-2BA3BFADC751}" type="presParOf" srcId="{C85F0160-365F-B14A-91FD-4A4FACFDD743}" destId="{0ACCF712-E914-5F42-97A4-D375D4F9FD8C}" srcOrd="1" destOrd="0" presId="urn:microsoft.com/office/officeart/2005/8/layout/hierarchy3"/>
    <dgm:cxn modelId="{4D750298-07C1-5545-811E-2FB668897904}" type="presParOf" srcId="{C85F0160-365F-B14A-91FD-4A4FACFDD743}" destId="{5296494D-C083-234F-8B1F-F60078D3AC1C}" srcOrd="2" destOrd="0" presId="urn:microsoft.com/office/officeart/2005/8/layout/hierarchy3"/>
    <dgm:cxn modelId="{7818CE2C-401D-D441-A3C4-91E484C550CE}" type="presParOf" srcId="{C85F0160-365F-B14A-91FD-4A4FACFDD743}" destId="{E3D71ED7-4372-0F46-A93F-03CDAEC59AFE}" srcOrd="3" destOrd="0" presId="urn:microsoft.com/office/officeart/2005/8/layout/hierarchy3"/>
    <dgm:cxn modelId="{EB448765-B5E0-0D41-BBF1-D53BFCCBB18A}" type="presParOf" srcId="{C85F0160-365F-B14A-91FD-4A4FACFDD743}" destId="{74603870-C50A-924A-AC43-5A84F0430BC3}" srcOrd="4" destOrd="0" presId="urn:microsoft.com/office/officeart/2005/8/layout/hierarchy3"/>
    <dgm:cxn modelId="{7175BADA-F2DD-9345-88BF-593A30514AF2}" type="presParOf" srcId="{C85F0160-365F-B14A-91FD-4A4FACFDD743}" destId="{239F81A8-6F15-C449-AB64-DE2698665082}" srcOrd="5" destOrd="0" presId="urn:microsoft.com/office/officeart/2005/8/layout/hierarchy3"/>
    <dgm:cxn modelId="{C2C1C48C-551B-DE49-8034-D35797A9DD00}" type="presParOf" srcId="{C85F0160-365F-B14A-91FD-4A4FACFDD743}" destId="{52469AFD-C2A5-2847-B5C6-A2CD9E20B1BA}" srcOrd="6" destOrd="0" presId="urn:microsoft.com/office/officeart/2005/8/layout/hierarchy3"/>
    <dgm:cxn modelId="{D2E5C3DC-98C8-AF4E-AA85-0446A444E20F}" type="presParOf" srcId="{C85F0160-365F-B14A-91FD-4A4FACFDD743}" destId="{BA86263F-81FC-3D43-8D55-08037E017AB2}" srcOrd="7" destOrd="0" presId="urn:microsoft.com/office/officeart/2005/8/layout/hierarchy3"/>
    <dgm:cxn modelId="{577D6A37-FEAE-CB40-99D0-BB8566929965}" type="presParOf" srcId="{4157CFAA-D1A9-9745-B21A-0D035C59815F}" destId="{F5F9D5E2-0C6C-F448-9A60-414A0AA7ED92}" srcOrd="3" destOrd="0" presId="urn:microsoft.com/office/officeart/2005/8/layout/hierarchy3"/>
    <dgm:cxn modelId="{87C5F477-EE1F-9649-ADEA-1B5DC06FAFE7}" type="presParOf" srcId="{F5F9D5E2-0C6C-F448-9A60-414A0AA7ED92}" destId="{0037F12D-92D0-4C42-B99B-ED7429DACAF4}" srcOrd="0" destOrd="0" presId="urn:microsoft.com/office/officeart/2005/8/layout/hierarchy3"/>
    <dgm:cxn modelId="{CC85E01C-8896-9047-B82E-7DB143E35381}" type="presParOf" srcId="{0037F12D-92D0-4C42-B99B-ED7429DACAF4}" destId="{F0B37EDA-A19B-2C41-952F-36290C6E9594}" srcOrd="0" destOrd="0" presId="urn:microsoft.com/office/officeart/2005/8/layout/hierarchy3"/>
    <dgm:cxn modelId="{D898DE15-493E-774A-A471-71292EB69FD2}" type="presParOf" srcId="{0037F12D-92D0-4C42-B99B-ED7429DACAF4}" destId="{B85B7488-792B-F940-8E42-01B978B48DAB}" srcOrd="1" destOrd="0" presId="urn:microsoft.com/office/officeart/2005/8/layout/hierarchy3"/>
    <dgm:cxn modelId="{285DE22E-DA0C-1F42-A5A9-2907028AE995}" type="presParOf" srcId="{F5F9D5E2-0C6C-F448-9A60-414A0AA7ED92}" destId="{D998ABF4-E266-454F-B279-8A156E629867}" srcOrd="1" destOrd="0" presId="urn:microsoft.com/office/officeart/2005/8/layout/hierarchy3"/>
    <dgm:cxn modelId="{1A3601E4-D4DC-BC40-888F-BF41A9F54561}" type="presParOf" srcId="{D998ABF4-E266-454F-B279-8A156E629867}" destId="{0C74ABBF-DAD5-4341-A3D9-EB50379DD47A}" srcOrd="0" destOrd="0" presId="urn:microsoft.com/office/officeart/2005/8/layout/hierarchy3"/>
    <dgm:cxn modelId="{74D94FD5-E033-ED48-9B2D-681204661F61}" type="presParOf" srcId="{D998ABF4-E266-454F-B279-8A156E629867}" destId="{37E98807-E375-DA48-981D-B0DB7AD967A3}" srcOrd="1" destOrd="0" presId="urn:microsoft.com/office/officeart/2005/8/layout/hierarchy3"/>
    <dgm:cxn modelId="{FEBF504D-CDCD-0A4F-9D5F-A85CF39CA921}" type="presParOf" srcId="{D998ABF4-E266-454F-B279-8A156E629867}" destId="{66B6A330-6AE9-A641-9DA7-3F48CD821756}" srcOrd="2" destOrd="0" presId="urn:microsoft.com/office/officeart/2005/8/layout/hierarchy3"/>
    <dgm:cxn modelId="{2AC935C0-7419-D242-94B4-406300FD55C0}" type="presParOf" srcId="{D998ABF4-E266-454F-B279-8A156E629867}" destId="{BBF725BA-CCFC-E043-BBC1-04E0C61AA22D}" srcOrd="3" destOrd="0" presId="urn:microsoft.com/office/officeart/2005/8/layout/hierarchy3"/>
    <dgm:cxn modelId="{5B9C1E41-04C7-C349-A1A7-25523D3FC27C}" type="presParOf" srcId="{D998ABF4-E266-454F-B279-8A156E629867}" destId="{5D7ACA19-A423-434E-BFF8-F0B7987114C6}" srcOrd="4" destOrd="0" presId="urn:microsoft.com/office/officeart/2005/8/layout/hierarchy3"/>
    <dgm:cxn modelId="{A4218AA7-5FEC-D84A-A136-F4D6B5D70484}" type="presParOf" srcId="{D998ABF4-E266-454F-B279-8A156E629867}" destId="{7F1F795F-5DF2-3940-A6D9-2CF62E66ED6E}" srcOrd="5" destOrd="0" presId="urn:microsoft.com/office/officeart/2005/8/layout/hierarchy3"/>
    <dgm:cxn modelId="{7BF936A1-965A-6149-85E6-8929070D9E1B}" type="presParOf" srcId="{D998ABF4-E266-454F-B279-8A156E629867}" destId="{241B4DBC-C260-1A40-A85A-488DFCA04F2F}" srcOrd="6" destOrd="0" presId="urn:microsoft.com/office/officeart/2005/8/layout/hierarchy3"/>
    <dgm:cxn modelId="{1EEAFA0B-0B93-6545-82DD-3C8C2CA66CDB}" type="presParOf" srcId="{D998ABF4-E266-454F-B279-8A156E629867}" destId="{84D0F111-BB5A-A24C-BEC6-C678E90906C4}" srcOrd="7" destOrd="0" presId="urn:microsoft.com/office/officeart/2005/8/layout/hierarchy3"/>
    <dgm:cxn modelId="{FDF0970F-F408-5545-A836-D38CBACA1304}" type="presParOf" srcId="{4157CFAA-D1A9-9745-B21A-0D035C59815F}" destId="{CAE929E1-FF0E-A04B-BF15-27BFCE56177B}" srcOrd="4" destOrd="0" presId="urn:microsoft.com/office/officeart/2005/8/layout/hierarchy3"/>
    <dgm:cxn modelId="{A42C39BF-79A2-4344-A483-1015A7A82670}" type="presParOf" srcId="{CAE929E1-FF0E-A04B-BF15-27BFCE56177B}" destId="{2BC8DB54-59E0-114C-BD0E-620D298D97F1}" srcOrd="0" destOrd="0" presId="urn:microsoft.com/office/officeart/2005/8/layout/hierarchy3"/>
    <dgm:cxn modelId="{0CB66AD5-2390-0F41-B044-F46F00618099}" type="presParOf" srcId="{2BC8DB54-59E0-114C-BD0E-620D298D97F1}" destId="{73E7ADAB-4679-5B48-8F0B-660B3E75368F}" srcOrd="0" destOrd="0" presId="urn:microsoft.com/office/officeart/2005/8/layout/hierarchy3"/>
    <dgm:cxn modelId="{781028E5-7198-5542-A1F8-ACCDD21CD31C}" type="presParOf" srcId="{2BC8DB54-59E0-114C-BD0E-620D298D97F1}" destId="{9C1DAD00-3A9A-D443-BF20-FC220CA4F60D}" srcOrd="1" destOrd="0" presId="urn:microsoft.com/office/officeart/2005/8/layout/hierarchy3"/>
    <dgm:cxn modelId="{C20D35D7-C5F1-3D4D-9655-8C1B9B804F97}" type="presParOf" srcId="{CAE929E1-FF0E-A04B-BF15-27BFCE56177B}" destId="{6C358470-F299-0044-8A50-3A793B2BFFFA}" srcOrd="1" destOrd="0" presId="urn:microsoft.com/office/officeart/2005/8/layout/hierarchy3"/>
    <dgm:cxn modelId="{7DD7FE93-00A2-4042-8F7B-7C56DA7802B7}" type="presParOf" srcId="{6C358470-F299-0044-8A50-3A793B2BFFFA}" destId="{A8180B75-DB13-3044-879D-2CD5BCEF9276}" srcOrd="0" destOrd="0" presId="urn:microsoft.com/office/officeart/2005/8/layout/hierarchy3"/>
    <dgm:cxn modelId="{9CE217E5-2E5A-9845-B4AD-8D25C519988A}" type="presParOf" srcId="{6C358470-F299-0044-8A50-3A793B2BFFFA}" destId="{071D30B6-E996-8C40-B39D-05FEAD392EA7}" srcOrd="1" destOrd="0" presId="urn:microsoft.com/office/officeart/2005/8/layout/hierarchy3"/>
    <dgm:cxn modelId="{89B55675-51FE-2641-8D4B-603FA95D0617}" type="presParOf" srcId="{6C358470-F299-0044-8A50-3A793B2BFFFA}" destId="{10E91005-BBFC-6F44-B3A2-66AA78EB76CE}" srcOrd="2" destOrd="0" presId="urn:microsoft.com/office/officeart/2005/8/layout/hierarchy3"/>
    <dgm:cxn modelId="{73C2698C-D4F4-1D41-94CD-D0633DC8301B}" type="presParOf" srcId="{6C358470-F299-0044-8A50-3A793B2BFFFA}" destId="{B45DC2DD-5BD8-8B42-B56C-8A81ED329417}" srcOrd="3" destOrd="0" presId="urn:microsoft.com/office/officeart/2005/8/layout/hierarchy3"/>
    <dgm:cxn modelId="{8044E370-7249-4F47-B152-8CB687F1D536}" type="presParOf" srcId="{6C358470-F299-0044-8A50-3A793B2BFFFA}" destId="{261E9749-79C7-4A4E-9A37-A6F6C7B9CC41}" srcOrd="4" destOrd="0" presId="urn:microsoft.com/office/officeart/2005/8/layout/hierarchy3"/>
    <dgm:cxn modelId="{7493E6BE-D8EA-3C4A-AA7A-A4504C5A2382}" type="presParOf" srcId="{6C358470-F299-0044-8A50-3A793B2BFFFA}" destId="{521BD08B-EA2F-A046-A9CA-C04A05C6BA48}" srcOrd="5" destOrd="0" presId="urn:microsoft.com/office/officeart/2005/8/layout/hierarchy3"/>
    <dgm:cxn modelId="{57D549DD-29C3-DD4C-9369-94AA015D38E6}" type="presParOf" srcId="{6C358470-F299-0044-8A50-3A793B2BFFFA}" destId="{6815B7DE-19E4-7244-B3B7-3100A41D44D6}" srcOrd="6" destOrd="0" presId="urn:microsoft.com/office/officeart/2005/8/layout/hierarchy3"/>
    <dgm:cxn modelId="{F4843AA8-E4F5-5A44-815C-4E6F2CDF7D55}" type="presParOf" srcId="{6C358470-F299-0044-8A50-3A793B2BFFFA}" destId="{349C9BEB-C665-BD4B-BFD3-BBD049A60E96}"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808A1-FBBA-A249-8839-01B521DA7EC0}">
      <dsp:nvSpPr>
        <dsp:cNvPr id="0" name=""/>
        <dsp:cNvSpPr/>
      </dsp:nvSpPr>
      <dsp:spPr>
        <a:xfrm>
          <a:off x="3099" y="812557"/>
          <a:ext cx="2710542" cy="1084217"/>
        </a:xfrm>
        <a:prstGeom prst="homePlate">
          <a:avLst/>
        </a:prstGeom>
        <a:solidFill>
          <a:srgbClr val="16BE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0" kern="1200" cap="none" spc="0" dirty="0">
              <a:ln w="0"/>
              <a:solidFill>
                <a:schemeClr val="tx1"/>
              </a:solidFill>
              <a:effectLst>
                <a:outerShdw blurRad="38100" dist="19050" dir="2700000" algn="tl" rotWithShape="0">
                  <a:schemeClr val="dk1">
                    <a:alpha val="40000"/>
                  </a:schemeClr>
                </a:outerShdw>
              </a:effectLst>
            </a:rPr>
            <a:t>Involvement</a:t>
          </a:r>
          <a:endParaRPr lang="en-US" sz="2300" kern="1200" dirty="0"/>
        </a:p>
      </dsp:txBody>
      <dsp:txXfrm>
        <a:off x="3099" y="812557"/>
        <a:ext cx="2439488" cy="1084217"/>
      </dsp:txXfrm>
    </dsp:sp>
    <dsp:sp modelId="{3B62F9F9-FEBA-454C-A8E8-F9E633C09334}">
      <dsp:nvSpPr>
        <dsp:cNvPr id="0" name=""/>
        <dsp:cNvSpPr/>
      </dsp:nvSpPr>
      <dsp:spPr>
        <a:xfrm>
          <a:off x="2171533" y="812557"/>
          <a:ext cx="2710542" cy="1084217"/>
        </a:xfrm>
        <a:prstGeom prst="chevron">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0" kern="1200" cap="none" spc="0" dirty="0">
              <a:ln w="0"/>
              <a:solidFill>
                <a:schemeClr val="tx1"/>
              </a:solidFill>
              <a:effectLst>
                <a:outerShdw blurRad="38100" dist="19050" dir="2700000" algn="tl" rotWithShape="0">
                  <a:schemeClr val="dk1">
                    <a:alpha val="40000"/>
                  </a:schemeClr>
                </a:outerShdw>
              </a:effectLst>
            </a:rPr>
            <a:t>Engagement</a:t>
          </a:r>
          <a:endParaRPr lang="en-US" sz="2300" kern="1200" dirty="0"/>
        </a:p>
      </dsp:txBody>
      <dsp:txXfrm>
        <a:off x="2713642" y="812557"/>
        <a:ext cx="1626325" cy="1084217"/>
      </dsp:txXfrm>
    </dsp:sp>
    <dsp:sp modelId="{F98EC55B-B304-F640-B1BA-03E3904D2A77}">
      <dsp:nvSpPr>
        <dsp:cNvPr id="0" name=""/>
        <dsp:cNvSpPr/>
      </dsp:nvSpPr>
      <dsp:spPr>
        <a:xfrm>
          <a:off x="4339967" y="812557"/>
          <a:ext cx="2710542" cy="1084217"/>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b="0" kern="1200" cap="none" spc="0" dirty="0">
              <a:ln w="0"/>
              <a:solidFill>
                <a:schemeClr val="tx1"/>
              </a:solidFill>
              <a:effectLst>
                <a:outerShdw blurRad="38100" dist="19050" dir="2700000" algn="tl" rotWithShape="0">
                  <a:schemeClr val="dk1">
                    <a:alpha val="40000"/>
                  </a:schemeClr>
                </a:outerShdw>
              </a:effectLst>
            </a:rPr>
            <a:t>Partnership</a:t>
          </a:r>
          <a:endParaRPr lang="en-US" sz="2300" kern="1200" dirty="0"/>
        </a:p>
      </dsp:txBody>
      <dsp:txXfrm>
        <a:off x="4882076" y="812557"/>
        <a:ext cx="1626325" cy="10842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B808A1-FBBA-A249-8839-01B521DA7EC0}">
      <dsp:nvSpPr>
        <dsp:cNvPr id="0" name=""/>
        <dsp:cNvSpPr/>
      </dsp:nvSpPr>
      <dsp:spPr>
        <a:xfrm>
          <a:off x="2665" y="687397"/>
          <a:ext cx="2330438" cy="932175"/>
        </a:xfrm>
        <a:prstGeom prst="homePlate">
          <a:avLst/>
        </a:prstGeom>
        <a:solidFill>
          <a:srgbClr val="16BE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chemeClr val="tx1"/>
              </a:solidFill>
              <a:effectLst>
                <a:outerShdw blurRad="38100" dist="19050" dir="2700000" algn="tl" rotWithShape="0">
                  <a:schemeClr val="dk1">
                    <a:alpha val="40000"/>
                  </a:schemeClr>
                </a:outerShdw>
              </a:effectLst>
            </a:rPr>
            <a:t>Involvement</a:t>
          </a:r>
          <a:endParaRPr lang="en-US" sz="2000" kern="1200" dirty="0"/>
        </a:p>
      </dsp:txBody>
      <dsp:txXfrm>
        <a:off x="2665" y="687397"/>
        <a:ext cx="2097394" cy="932175"/>
      </dsp:txXfrm>
    </dsp:sp>
    <dsp:sp modelId="{3B62F9F9-FEBA-454C-A8E8-F9E633C09334}">
      <dsp:nvSpPr>
        <dsp:cNvPr id="0" name=""/>
        <dsp:cNvSpPr/>
      </dsp:nvSpPr>
      <dsp:spPr>
        <a:xfrm>
          <a:off x="1867015" y="687397"/>
          <a:ext cx="2330438" cy="932175"/>
        </a:xfrm>
        <a:prstGeom prst="chevron">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chemeClr val="tx1"/>
              </a:solidFill>
              <a:effectLst>
                <a:outerShdw blurRad="38100" dist="19050" dir="2700000" algn="tl" rotWithShape="0">
                  <a:schemeClr val="dk1">
                    <a:alpha val="40000"/>
                  </a:schemeClr>
                </a:outerShdw>
              </a:effectLst>
            </a:rPr>
            <a:t>Engagement</a:t>
          </a:r>
          <a:endParaRPr lang="en-US" sz="2000" kern="1200" dirty="0"/>
        </a:p>
      </dsp:txBody>
      <dsp:txXfrm>
        <a:off x="2333103" y="687397"/>
        <a:ext cx="1398263" cy="932175"/>
      </dsp:txXfrm>
    </dsp:sp>
    <dsp:sp modelId="{F98EC55B-B304-F640-B1BA-03E3904D2A77}">
      <dsp:nvSpPr>
        <dsp:cNvPr id="0" name=""/>
        <dsp:cNvSpPr/>
      </dsp:nvSpPr>
      <dsp:spPr>
        <a:xfrm>
          <a:off x="3731366" y="687397"/>
          <a:ext cx="2330438" cy="932175"/>
        </a:xfrm>
        <a:prstGeom prst="chevron">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a:ln w="0"/>
              <a:solidFill>
                <a:schemeClr val="tx1"/>
              </a:solidFill>
              <a:effectLst>
                <a:outerShdw blurRad="38100" dist="19050" dir="2700000" algn="tl" rotWithShape="0">
                  <a:schemeClr val="dk1">
                    <a:alpha val="40000"/>
                  </a:schemeClr>
                </a:outerShdw>
              </a:effectLst>
            </a:rPr>
            <a:t>Partnership</a:t>
          </a:r>
          <a:endParaRPr lang="en-US" sz="2000" kern="1200" dirty="0"/>
        </a:p>
      </dsp:txBody>
      <dsp:txXfrm>
        <a:off x="4197454" y="687397"/>
        <a:ext cx="1398263" cy="932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529B9-C265-7D4F-AA5C-9661893568DF}">
      <dsp:nvSpPr>
        <dsp:cNvPr id="0" name=""/>
        <dsp:cNvSpPr/>
      </dsp:nvSpPr>
      <dsp:spPr>
        <a:xfrm>
          <a:off x="5727" y="131049"/>
          <a:ext cx="1953015" cy="976507"/>
        </a:xfrm>
        <a:prstGeom prst="roundRect">
          <a:avLst>
            <a:gd name="adj" fmla="val 10000"/>
          </a:avLst>
        </a:prstGeom>
        <a:solidFill>
          <a:srgbClr val="9E1D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Parental Resilience</a:t>
          </a:r>
        </a:p>
      </dsp:txBody>
      <dsp:txXfrm>
        <a:off x="34328" y="159650"/>
        <a:ext cx="1895813" cy="919305"/>
      </dsp:txXfrm>
    </dsp:sp>
    <dsp:sp modelId="{BFA0D9CF-714E-FF47-A9FC-510038FE22C5}">
      <dsp:nvSpPr>
        <dsp:cNvPr id="0" name=""/>
        <dsp:cNvSpPr/>
      </dsp:nvSpPr>
      <dsp:spPr>
        <a:xfrm>
          <a:off x="201028" y="1107557"/>
          <a:ext cx="195301" cy="732380"/>
        </a:xfrm>
        <a:custGeom>
          <a:avLst/>
          <a:gdLst/>
          <a:ahLst/>
          <a:cxnLst/>
          <a:rect l="0" t="0" r="0" b="0"/>
          <a:pathLst>
            <a:path>
              <a:moveTo>
                <a:pt x="0" y="0"/>
              </a:moveTo>
              <a:lnTo>
                <a:pt x="0" y="732380"/>
              </a:lnTo>
              <a:lnTo>
                <a:pt x="195301" y="7323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4FE0C-B52B-814F-980F-707ACE6CEDD8}">
      <dsp:nvSpPr>
        <dsp:cNvPr id="0" name=""/>
        <dsp:cNvSpPr/>
      </dsp:nvSpPr>
      <dsp:spPr>
        <a:xfrm>
          <a:off x="396330" y="1351684"/>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Demonstrate in multiple ways that parents are valued</a:t>
          </a:r>
        </a:p>
      </dsp:txBody>
      <dsp:txXfrm>
        <a:off x="424931" y="1380285"/>
        <a:ext cx="1505210" cy="919305"/>
      </dsp:txXfrm>
    </dsp:sp>
    <dsp:sp modelId="{50FA5F44-2518-5A42-9E0C-784F7741E361}">
      <dsp:nvSpPr>
        <dsp:cNvPr id="0" name=""/>
        <dsp:cNvSpPr/>
      </dsp:nvSpPr>
      <dsp:spPr>
        <a:xfrm>
          <a:off x="201028" y="1107557"/>
          <a:ext cx="195301" cy="1953015"/>
        </a:xfrm>
        <a:custGeom>
          <a:avLst/>
          <a:gdLst/>
          <a:ahLst/>
          <a:cxnLst/>
          <a:rect l="0" t="0" r="0" b="0"/>
          <a:pathLst>
            <a:path>
              <a:moveTo>
                <a:pt x="0" y="0"/>
              </a:moveTo>
              <a:lnTo>
                <a:pt x="0" y="1953015"/>
              </a:lnTo>
              <a:lnTo>
                <a:pt x="195301" y="19530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EA2166-0D19-D647-B1B6-CB250BCD463C}">
      <dsp:nvSpPr>
        <dsp:cNvPr id="0" name=""/>
        <dsp:cNvSpPr/>
      </dsp:nvSpPr>
      <dsp:spPr>
        <a:xfrm>
          <a:off x="396330" y="2572318"/>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Honor each family’s race, language, culture, history and approach to parenting</a:t>
          </a:r>
        </a:p>
      </dsp:txBody>
      <dsp:txXfrm>
        <a:off x="424931" y="2600919"/>
        <a:ext cx="1505210" cy="919305"/>
      </dsp:txXfrm>
    </dsp:sp>
    <dsp:sp modelId="{71CC912D-4C14-2444-9D12-EA1E71F237B2}">
      <dsp:nvSpPr>
        <dsp:cNvPr id="0" name=""/>
        <dsp:cNvSpPr/>
      </dsp:nvSpPr>
      <dsp:spPr>
        <a:xfrm>
          <a:off x="201028" y="1107557"/>
          <a:ext cx="195301" cy="3173649"/>
        </a:xfrm>
        <a:custGeom>
          <a:avLst/>
          <a:gdLst/>
          <a:ahLst/>
          <a:cxnLst/>
          <a:rect l="0" t="0" r="0" b="0"/>
          <a:pathLst>
            <a:path>
              <a:moveTo>
                <a:pt x="0" y="0"/>
              </a:moveTo>
              <a:lnTo>
                <a:pt x="0" y="3173649"/>
              </a:lnTo>
              <a:lnTo>
                <a:pt x="195301" y="31736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84DBC3-D5C8-1147-9E58-C31B86238653}">
      <dsp:nvSpPr>
        <dsp:cNvPr id="0" name=""/>
        <dsp:cNvSpPr/>
      </dsp:nvSpPr>
      <dsp:spPr>
        <a:xfrm>
          <a:off x="396330" y="3792953"/>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Support parents as decision-makers and help build leadership skills</a:t>
          </a:r>
        </a:p>
      </dsp:txBody>
      <dsp:txXfrm>
        <a:off x="424931" y="3821554"/>
        <a:ext cx="1505210" cy="919305"/>
      </dsp:txXfrm>
    </dsp:sp>
    <dsp:sp modelId="{1C880884-FB56-7047-8840-608FCC3B920F}">
      <dsp:nvSpPr>
        <dsp:cNvPr id="0" name=""/>
        <dsp:cNvSpPr/>
      </dsp:nvSpPr>
      <dsp:spPr>
        <a:xfrm>
          <a:off x="201028" y="1107557"/>
          <a:ext cx="195301" cy="4394283"/>
        </a:xfrm>
        <a:custGeom>
          <a:avLst/>
          <a:gdLst/>
          <a:ahLst/>
          <a:cxnLst/>
          <a:rect l="0" t="0" r="0" b="0"/>
          <a:pathLst>
            <a:path>
              <a:moveTo>
                <a:pt x="0" y="0"/>
              </a:moveTo>
              <a:lnTo>
                <a:pt x="0" y="4394283"/>
              </a:lnTo>
              <a:lnTo>
                <a:pt x="195301" y="4394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EC118A-D1D4-424A-A696-0953D9A58090}">
      <dsp:nvSpPr>
        <dsp:cNvPr id="0" name=""/>
        <dsp:cNvSpPr/>
      </dsp:nvSpPr>
      <dsp:spPr>
        <a:xfrm>
          <a:off x="396330" y="5013587"/>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Help parents understand how to support </a:t>
          </a:r>
          <a:r>
            <a:rPr lang="en-US" sz="1200" kern="1200" dirty="0" err="1"/>
            <a:t>thier</a:t>
          </a:r>
          <a:r>
            <a:rPr lang="en-US" sz="1200" kern="1200" dirty="0"/>
            <a:t> child during stressful times</a:t>
          </a:r>
        </a:p>
      </dsp:txBody>
      <dsp:txXfrm>
        <a:off x="424931" y="5042188"/>
        <a:ext cx="1505210" cy="919305"/>
      </dsp:txXfrm>
    </dsp:sp>
    <dsp:sp modelId="{BCCC8AA0-07DA-8547-A781-1B14FE88CDCD}">
      <dsp:nvSpPr>
        <dsp:cNvPr id="0" name=""/>
        <dsp:cNvSpPr/>
      </dsp:nvSpPr>
      <dsp:spPr>
        <a:xfrm>
          <a:off x="2446996" y="131049"/>
          <a:ext cx="1953015" cy="976507"/>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Social Connections</a:t>
          </a:r>
        </a:p>
      </dsp:txBody>
      <dsp:txXfrm>
        <a:off x="2475597" y="159650"/>
        <a:ext cx="1895813" cy="919305"/>
      </dsp:txXfrm>
    </dsp:sp>
    <dsp:sp modelId="{84F2BEB7-5289-7A44-8FC2-788ACDBF642A}">
      <dsp:nvSpPr>
        <dsp:cNvPr id="0" name=""/>
        <dsp:cNvSpPr/>
      </dsp:nvSpPr>
      <dsp:spPr>
        <a:xfrm>
          <a:off x="2642297" y="1107557"/>
          <a:ext cx="195301" cy="732380"/>
        </a:xfrm>
        <a:custGeom>
          <a:avLst/>
          <a:gdLst/>
          <a:ahLst/>
          <a:cxnLst/>
          <a:rect l="0" t="0" r="0" b="0"/>
          <a:pathLst>
            <a:path>
              <a:moveTo>
                <a:pt x="0" y="0"/>
              </a:moveTo>
              <a:lnTo>
                <a:pt x="0" y="732380"/>
              </a:lnTo>
              <a:lnTo>
                <a:pt x="195301" y="7323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C952E8-8B90-E649-BA3C-081FB76EC227}">
      <dsp:nvSpPr>
        <dsp:cNvPr id="0" name=""/>
        <dsp:cNvSpPr/>
      </dsp:nvSpPr>
      <dsp:spPr>
        <a:xfrm>
          <a:off x="2837599" y="1351684"/>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Help families value, build and sustain and use social connections</a:t>
          </a:r>
        </a:p>
      </dsp:txBody>
      <dsp:txXfrm>
        <a:off x="2866200" y="1380285"/>
        <a:ext cx="1505210" cy="919305"/>
      </dsp:txXfrm>
    </dsp:sp>
    <dsp:sp modelId="{3A2C35C0-1F40-7142-9AB5-5978C5CAFE19}">
      <dsp:nvSpPr>
        <dsp:cNvPr id="0" name=""/>
        <dsp:cNvSpPr/>
      </dsp:nvSpPr>
      <dsp:spPr>
        <a:xfrm>
          <a:off x="2642297" y="1107557"/>
          <a:ext cx="195301" cy="1953015"/>
        </a:xfrm>
        <a:custGeom>
          <a:avLst/>
          <a:gdLst/>
          <a:ahLst/>
          <a:cxnLst/>
          <a:rect l="0" t="0" r="0" b="0"/>
          <a:pathLst>
            <a:path>
              <a:moveTo>
                <a:pt x="0" y="0"/>
              </a:moveTo>
              <a:lnTo>
                <a:pt x="0" y="1953015"/>
              </a:lnTo>
              <a:lnTo>
                <a:pt x="195301" y="19530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7D420-2E98-144C-AF10-7B71F2DF963B}">
      <dsp:nvSpPr>
        <dsp:cNvPr id="0" name=""/>
        <dsp:cNvSpPr/>
      </dsp:nvSpPr>
      <dsp:spPr>
        <a:xfrm>
          <a:off x="2837599" y="2572318"/>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Create an inclusive environment </a:t>
          </a:r>
        </a:p>
      </dsp:txBody>
      <dsp:txXfrm>
        <a:off x="2866200" y="2600919"/>
        <a:ext cx="1505210" cy="919305"/>
      </dsp:txXfrm>
    </dsp:sp>
    <dsp:sp modelId="{168FB3A4-F845-0349-B074-EBB85B15F29E}">
      <dsp:nvSpPr>
        <dsp:cNvPr id="0" name=""/>
        <dsp:cNvSpPr/>
      </dsp:nvSpPr>
      <dsp:spPr>
        <a:xfrm>
          <a:off x="2642297" y="1107557"/>
          <a:ext cx="195301" cy="3173649"/>
        </a:xfrm>
        <a:custGeom>
          <a:avLst/>
          <a:gdLst/>
          <a:ahLst/>
          <a:cxnLst/>
          <a:rect l="0" t="0" r="0" b="0"/>
          <a:pathLst>
            <a:path>
              <a:moveTo>
                <a:pt x="0" y="0"/>
              </a:moveTo>
              <a:lnTo>
                <a:pt x="0" y="3173649"/>
              </a:lnTo>
              <a:lnTo>
                <a:pt x="195301" y="31736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FBCE0-0C3C-E048-A2D4-0C78DA23BBEB}">
      <dsp:nvSpPr>
        <dsp:cNvPr id="0" name=""/>
        <dsp:cNvSpPr/>
      </dsp:nvSpPr>
      <dsp:spPr>
        <a:xfrm>
          <a:off x="2837599" y="3792953"/>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Facilitate mutual support around parenting and other issues</a:t>
          </a:r>
        </a:p>
      </dsp:txBody>
      <dsp:txXfrm>
        <a:off x="2866200" y="3821554"/>
        <a:ext cx="1505210" cy="919305"/>
      </dsp:txXfrm>
    </dsp:sp>
    <dsp:sp modelId="{272D7114-FCF8-9245-B698-61498DB0516E}">
      <dsp:nvSpPr>
        <dsp:cNvPr id="0" name=""/>
        <dsp:cNvSpPr/>
      </dsp:nvSpPr>
      <dsp:spPr>
        <a:xfrm>
          <a:off x="2642297" y="1107557"/>
          <a:ext cx="195301" cy="4394283"/>
        </a:xfrm>
        <a:custGeom>
          <a:avLst/>
          <a:gdLst/>
          <a:ahLst/>
          <a:cxnLst/>
          <a:rect l="0" t="0" r="0" b="0"/>
          <a:pathLst>
            <a:path>
              <a:moveTo>
                <a:pt x="0" y="0"/>
              </a:moveTo>
              <a:lnTo>
                <a:pt x="0" y="4394283"/>
              </a:lnTo>
              <a:lnTo>
                <a:pt x="195301" y="4394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C1C06C-6665-E049-8596-41A58142019F}">
      <dsp:nvSpPr>
        <dsp:cNvPr id="0" name=""/>
        <dsp:cNvSpPr/>
      </dsp:nvSpPr>
      <dsp:spPr>
        <a:xfrm>
          <a:off x="2837599" y="5013587"/>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Promote engagement in the community and participation in community activities</a:t>
          </a:r>
        </a:p>
      </dsp:txBody>
      <dsp:txXfrm>
        <a:off x="2866200" y="5042188"/>
        <a:ext cx="1505210" cy="919305"/>
      </dsp:txXfrm>
    </dsp:sp>
    <dsp:sp modelId="{4CDC2F05-3AFC-2346-B696-B596A91D4313}">
      <dsp:nvSpPr>
        <dsp:cNvPr id="0" name=""/>
        <dsp:cNvSpPr/>
      </dsp:nvSpPr>
      <dsp:spPr>
        <a:xfrm>
          <a:off x="4888264" y="131049"/>
          <a:ext cx="1953015" cy="976507"/>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Knowledge of Parenting and Child Development</a:t>
          </a:r>
        </a:p>
      </dsp:txBody>
      <dsp:txXfrm>
        <a:off x="4916865" y="159650"/>
        <a:ext cx="1895813" cy="919305"/>
      </dsp:txXfrm>
    </dsp:sp>
    <dsp:sp modelId="{5DE39757-B3F2-854C-BACE-89DDC0A368C7}">
      <dsp:nvSpPr>
        <dsp:cNvPr id="0" name=""/>
        <dsp:cNvSpPr/>
      </dsp:nvSpPr>
      <dsp:spPr>
        <a:xfrm>
          <a:off x="5083566" y="1107557"/>
          <a:ext cx="195301" cy="732380"/>
        </a:xfrm>
        <a:custGeom>
          <a:avLst/>
          <a:gdLst/>
          <a:ahLst/>
          <a:cxnLst/>
          <a:rect l="0" t="0" r="0" b="0"/>
          <a:pathLst>
            <a:path>
              <a:moveTo>
                <a:pt x="0" y="0"/>
              </a:moveTo>
              <a:lnTo>
                <a:pt x="0" y="732380"/>
              </a:lnTo>
              <a:lnTo>
                <a:pt x="195301" y="7323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CCF712-E914-5F42-97A4-D375D4F9FD8C}">
      <dsp:nvSpPr>
        <dsp:cNvPr id="0" name=""/>
        <dsp:cNvSpPr/>
      </dsp:nvSpPr>
      <dsp:spPr>
        <a:xfrm>
          <a:off x="5278867" y="1351684"/>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Model developmentally appropriate interactions with children</a:t>
          </a:r>
        </a:p>
      </dsp:txBody>
      <dsp:txXfrm>
        <a:off x="5307468" y="1380285"/>
        <a:ext cx="1505210" cy="919305"/>
      </dsp:txXfrm>
    </dsp:sp>
    <dsp:sp modelId="{5296494D-C083-234F-8B1F-F60078D3AC1C}">
      <dsp:nvSpPr>
        <dsp:cNvPr id="0" name=""/>
        <dsp:cNvSpPr/>
      </dsp:nvSpPr>
      <dsp:spPr>
        <a:xfrm>
          <a:off x="5083566" y="1107557"/>
          <a:ext cx="195301" cy="1953015"/>
        </a:xfrm>
        <a:custGeom>
          <a:avLst/>
          <a:gdLst/>
          <a:ahLst/>
          <a:cxnLst/>
          <a:rect l="0" t="0" r="0" b="0"/>
          <a:pathLst>
            <a:path>
              <a:moveTo>
                <a:pt x="0" y="0"/>
              </a:moveTo>
              <a:lnTo>
                <a:pt x="0" y="1953015"/>
              </a:lnTo>
              <a:lnTo>
                <a:pt x="195301" y="19530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D71ED7-4372-0F46-A93F-03CDAEC59AFE}">
      <dsp:nvSpPr>
        <dsp:cNvPr id="0" name=""/>
        <dsp:cNvSpPr/>
      </dsp:nvSpPr>
      <dsp:spPr>
        <a:xfrm>
          <a:off x="5278867" y="2572318"/>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Provide information and resources on parenting and child development</a:t>
          </a:r>
        </a:p>
      </dsp:txBody>
      <dsp:txXfrm>
        <a:off x="5307468" y="2600919"/>
        <a:ext cx="1505210" cy="919305"/>
      </dsp:txXfrm>
    </dsp:sp>
    <dsp:sp modelId="{74603870-C50A-924A-AC43-5A84F0430BC3}">
      <dsp:nvSpPr>
        <dsp:cNvPr id="0" name=""/>
        <dsp:cNvSpPr/>
      </dsp:nvSpPr>
      <dsp:spPr>
        <a:xfrm>
          <a:off x="5083566" y="1107557"/>
          <a:ext cx="195301" cy="3173649"/>
        </a:xfrm>
        <a:custGeom>
          <a:avLst/>
          <a:gdLst/>
          <a:ahLst/>
          <a:cxnLst/>
          <a:rect l="0" t="0" r="0" b="0"/>
          <a:pathLst>
            <a:path>
              <a:moveTo>
                <a:pt x="0" y="0"/>
              </a:moveTo>
              <a:lnTo>
                <a:pt x="0" y="3173649"/>
              </a:lnTo>
              <a:lnTo>
                <a:pt x="195301" y="31736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F81A8-6F15-C449-AB64-DE2698665082}">
      <dsp:nvSpPr>
        <dsp:cNvPr id="0" name=""/>
        <dsp:cNvSpPr/>
      </dsp:nvSpPr>
      <dsp:spPr>
        <a:xfrm>
          <a:off x="5278867" y="3792953"/>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Encourage exploration of parenting issues or concerns</a:t>
          </a:r>
        </a:p>
      </dsp:txBody>
      <dsp:txXfrm>
        <a:off x="5307468" y="3821554"/>
        <a:ext cx="1505210" cy="919305"/>
      </dsp:txXfrm>
    </dsp:sp>
    <dsp:sp modelId="{52469AFD-C2A5-2847-B5C6-A2CD9E20B1BA}">
      <dsp:nvSpPr>
        <dsp:cNvPr id="0" name=""/>
        <dsp:cNvSpPr/>
      </dsp:nvSpPr>
      <dsp:spPr>
        <a:xfrm>
          <a:off x="5083566" y="1107557"/>
          <a:ext cx="195301" cy="4394283"/>
        </a:xfrm>
        <a:custGeom>
          <a:avLst/>
          <a:gdLst/>
          <a:ahLst/>
          <a:cxnLst/>
          <a:rect l="0" t="0" r="0" b="0"/>
          <a:pathLst>
            <a:path>
              <a:moveTo>
                <a:pt x="0" y="0"/>
              </a:moveTo>
              <a:lnTo>
                <a:pt x="0" y="4394283"/>
              </a:lnTo>
              <a:lnTo>
                <a:pt x="195301" y="4394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6263F-81FC-3D43-8D55-08037E017AB2}">
      <dsp:nvSpPr>
        <dsp:cNvPr id="0" name=""/>
        <dsp:cNvSpPr/>
      </dsp:nvSpPr>
      <dsp:spPr>
        <a:xfrm>
          <a:off x="5278867" y="5013587"/>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Address parenting issues from a strength-based perspective</a:t>
          </a:r>
        </a:p>
      </dsp:txBody>
      <dsp:txXfrm>
        <a:off x="5307468" y="5042188"/>
        <a:ext cx="1505210" cy="919305"/>
      </dsp:txXfrm>
    </dsp:sp>
    <dsp:sp modelId="{F0B37EDA-A19B-2C41-952F-36290C6E9594}">
      <dsp:nvSpPr>
        <dsp:cNvPr id="0" name=""/>
        <dsp:cNvSpPr/>
      </dsp:nvSpPr>
      <dsp:spPr>
        <a:xfrm>
          <a:off x="7329533" y="131049"/>
          <a:ext cx="1953015" cy="97650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Concrete Supports in Times of Need</a:t>
          </a:r>
        </a:p>
      </dsp:txBody>
      <dsp:txXfrm>
        <a:off x="7358134" y="159650"/>
        <a:ext cx="1895813" cy="919305"/>
      </dsp:txXfrm>
    </dsp:sp>
    <dsp:sp modelId="{0C74ABBF-DAD5-4341-A3D9-EB50379DD47A}">
      <dsp:nvSpPr>
        <dsp:cNvPr id="0" name=""/>
        <dsp:cNvSpPr/>
      </dsp:nvSpPr>
      <dsp:spPr>
        <a:xfrm>
          <a:off x="7524835" y="1107557"/>
          <a:ext cx="195301" cy="732380"/>
        </a:xfrm>
        <a:custGeom>
          <a:avLst/>
          <a:gdLst/>
          <a:ahLst/>
          <a:cxnLst/>
          <a:rect l="0" t="0" r="0" b="0"/>
          <a:pathLst>
            <a:path>
              <a:moveTo>
                <a:pt x="0" y="0"/>
              </a:moveTo>
              <a:lnTo>
                <a:pt x="0" y="732380"/>
              </a:lnTo>
              <a:lnTo>
                <a:pt x="195301" y="7323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E98807-E375-DA48-981D-B0DB7AD967A3}">
      <dsp:nvSpPr>
        <dsp:cNvPr id="0" name=""/>
        <dsp:cNvSpPr/>
      </dsp:nvSpPr>
      <dsp:spPr>
        <a:xfrm>
          <a:off x="7720136" y="1351684"/>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Respond immediately when families are in crisis</a:t>
          </a:r>
        </a:p>
      </dsp:txBody>
      <dsp:txXfrm>
        <a:off x="7748737" y="1380285"/>
        <a:ext cx="1505210" cy="919305"/>
      </dsp:txXfrm>
    </dsp:sp>
    <dsp:sp modelId="{66B6A330-6AE9-A641-9DA7-3F48CD821756}">
      <dsp:nvSpPr>
        <dsp:cNvPr id="0" name=""/>
        <dsp:cNvSpPr/>
      </dsp:nvSpPr>
      <dsp:spPr>
        <a:xfrm>
          <a:off x="7524835" y="1107557"/>
          <a:ext cx="195301" cy="1953015"/>
        </a:xfrm>
        <a:custGeom>
          <a:avLst/>
          <a:gdLst/>
          <a:ahLst/>
          <a:cxnLst/>
          <a:rect l="0" t="0" r="0" b="0"/>
          <a:pathLst>
            <a:path>
              <a:moveTo>
                <a:pt x="0" y="0"/>
              </a:moveTo>
              <a:lnTo>
                <a:pt x="0" y="1953015"/>
              </a:lnTo>
              <a:lnTo>
                <a:pt x="195301" y="19530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F725BA-CCFC-E043-BBC1-04E0C61AA22D}">
      <dsp:nvSpPr>
        <dsp:cNvPr id="0" name=""/>
        <dsp:cNvSpPr/>
      </dsp:nvSpPr>
      <dsp:spPr>
        <a:xfrm>
          <a:off x="7720136" y="2572318"/>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Provide information and connections to other </a:t>
          </a:r>
          <a:r>
            <a:rPr lang="en-US" sz="1200" kern="1200" dirty="0" err="1"/>
            <a:t>servcies</a:t>
          </a:r>
          <a:r>
            <a:rPr lang="en-US" sz="1200" kern="1200" dirty="0"/>
            <a:t> in the community</a:t>
          </a:r>
        </a:p>
      </dsp:txBody>
      <dsp:txXfrm>
        <a:off x="7748737" y="2600919"/>
        <a:ext cx="1505210" cy="919305"/>
      </dsp:txXfrm>
    </dsp:sp>
    <dsp:sp modelId="{5D7ACA19-A423-434E-BFF8-F0B7987114C6}">
      <dsp:nvSpPr>
        <dsp:cNvPr id="0" name=""/>
        <dsp:cNvSpPr/>
      </dsp:nvSpPr>
      <dsp:spPr>
        <a:xfrm>
          <a:off x="7524835" y="1107557"/>
          <a:ext cx="195301" cy="3173649"/>
        </a:xfrm>
        <a:custGeom>
          <a:avLst/>
          <a:gdLst/>
          <a:ahLst/>
          <a:cxnLst/>
          <a:rect l="0" t="0" r="0" b="0"/>
          <a:pathLst>
            <a:path>
              <a:moveTo>
                <a:pt x="0" y="0"/>
              </a:moveTo>
              <a:lnTo>
                <a:pt x="0" y="3173649"/>
              </a:lnTo>
              <a:lnTo>
                <a:pt x="195301" y="31736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1F795F-5DF2-3940-A6D9-2CF62E66ED6E}">
      <dsp:nvSpPr>
        <dsp:cNvPr id="0" name=""/>
        <dsp:cNvSpPr/>
      </dsp:nvSpPr>
      <dsp:spPr>
        <a:xfrm>
          <a:off x="7720136" y="3792953"/>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Help families develop skills and tools they  need to identify their needs and connect to supports</a:t>
          </a:r>
        </a:p>
      </dsp:txBody>
      <dsp:txXfrm>
        <a:off x="7748737" y="3821554"/>
        <a:ext cx="1505210" cy="919305"/>
      </dsp:txXfrm>
    </dsp:sp>
    <dsp:sp modelId="{241B4DBC-C260-1A40-A85A-488DFCA04F2F}">
      <dsp:nvSpPr>
        <dsp:cNvPr id="0" name=""/>
        <dsp:cNvSpPr/>
      </dsp:nvSpPr>
      <dsp:spPr>
        <a:xfrm>
          <a:off x="7524835" y="1107557"/>
          <a:ext cx="195301" cy="4394283"/>
        </a:xfrm>
        <a:custGeom>
          <a:avLst/>
          <a:gdLst/>
          <a:ahLst/>
          <a:cxnLst/>
          <a:rect l="0" t="0" r="0" b="0"/>
          <a:pathLst>
            <a:path>
              <a:moveTo>
                <a:pt x="0" y="0"/>
              </a:moveTo>
              <a:lnTo>
                <a:pt x="0" y="4394283"/>
              </a:lnTo>
              <a:lnTo>
                <a:pt x="195301" y="4394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D0F111-BB5A-A24C-BEC6-C678E90906C4}">
      <dsp:nvSpPr>
        <dsp:cNvPr id="0" name=""/>
        <dsp:cNvSpPr/>
      </dsp:nvSpPr>
      <dsp:spPr>
        <a:xfrm>
          <a:off x="7720136" y="5013587"/>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Food and housing insecurity is still a big issue, help them find the resources they need</a:t>
          </a:r>
        </a:p>
      </dsp:txBody>
      <dsp:txXfrm>
        <a:off x="7748737" y="5042188"/>
        <a:ext cx="1505210" cy="919305"/>
      </dsp:txXfrm>
    </dsp:sp>
    <dsp:sp modelId="{73E7ADAB-4679-5B48-8F0B-660B3E75368F}">
      <dsp:nvSpPr>
        <dsp:cNvPr id="0" name=""/>
        <dsp:cNvSpPr/>
      </dsp:nvSpPr>
      <dsp:spPr>
        <a:xfrm>
          <a:off x="9770802" y="131049"/>
          <a:ext cx="1953015" cy="976507"/>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Social and Emotional Competence in Children</a:t>
          </a:r>
        </a:p>
      </dsp:txBody>
      <dsp:txXfrm>
        <a:off x="9799403" y="159650"/>
        <a:ext cx="1895813" cy="919305"/>
      </dsp:txXfrm>
    </dsp:sp>
    <dsp:sp modelId="{A8180B75-DB13-3044-879D-2CD5BCEF9276}">
      <dsp:nvSpPr>
        <dsp:cNvPr id="0" name=""/>
        <dsp:cNvSpPr/>
      </dsp:nvSpPr>
      <dsp:spPr>
        <a:xfrm>
          <a:off x="9966104" y="1107557"/>
          <a:ext cx="195301" cy="732380"/>
        </a:xfrm>
        <a:custGeom>
          <a:avLst/>
          <a:gdLst/>
          <a:ahLst/>
          <a:cxnLst/>
          <a:rect l="0" t="0" r="0" b="0"/>
          <a:pathLst>
            <a:path>
              <a:moveTo>
                <a:pt x="0" y="0"/>
              </a:moveTo>
              <a:lnTo>
                <a:pt x="0" y="732380"/>
              </a:lnTo>
              <a:lnTo>
                <a:pt x="195301" y="73238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1D30B6-E996-8C40-B39D-05FEAD392EA7}">
      <dsp:nvSpPr>
        <dsp:cNvPr id="0" name=""/>
        <dsp:cNvSpPr/>
      </dsp:nvSpPr>
      <dsp:spPr>
        <a:xfrm>
          <a:off x="10161405" y="1351684"/>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Help parents foster their child's social emotional development</a:t>
          </a:r>
        </a:p>
      </dsp:txBody>
      <dsp:txXfrm>
        <a:off x="10190006" y="1380285"/>
        <a:ext cx="1505210" cy="919305"/>
      </dsp:txXfrm>
    </dsp:sp>
    <dsp:sp modelId="{10E91005-BBFC-6F44-B3A2-66AA78EB76CE}">
      <dsp:nvSpPr>
        <dsp:cNvPr id="0" name=""/>
        <dsp:cNvSpPr/>
      </dsp:nvSpPr>
      <dsp:spPr>
        <a:xfrm>
          <a:off x="9966104" y="1107557"/>
          <a:ext cx="195301" cy="1953015"/>
        </a:xfrm>
        <a:custGeom>
          <a:avLst/>
          <a:gdLst/>
          <a:ahLst/>
          <a:cxnLst/>
          <a:rect l="0" t="0" r="0" b="0"/>
          <a:pathLst>
            <a:path>
              <a:moveTo>
                <a:pt x="0" y="0"/>
              </a:moveTo>
              <a:lnTo>
                <a:pt x="0" y="1953015"/>
              </a:lnTo>
              <a:lnTo>
                <a:pt x="195301" y="19530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DC2DD-5BD8-8B42-B56C-8A81ED329417}">
      <dsp:nvSpPr>
        <dsp:cNvPr id="0" name=""/>
        <dsp:cNvSpPr/>
      </dsp:nvSpPr>
      <dsp:spPr>
        <a:xfrm>
          <a:off x="10161405" y="2572318"/>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Model nurturing supports to children</a:t>
          </a:r>
        </a:p>
      </dsp:txBody>
      <dsp:txXfrm>
        <a:off x="10190006" y="2600919"/>
        <a:ext cx="1505210" cy="919305"/>
      </dsp:txXfrm>
    </dsp:sp>
    <dsp:sp modelId="{261E9749-79C7-4A4E-9A37-A6F6C7B9CC41}">
      <dsp:nvSpPr>
        <dsp:cNvPr id="0" name=""/>
        <dsp:cNvSpPr/>
      </dsp:nvSpPr>
      <dsp:spPr>
        <a:xfrm>
          <a:off x="9966104" y="1107557"/>
          <a:ext cx="195301" cy="3173649"/>
        </a:xfrm>
        <a:custGeom>
          <a:avLst/>
          <a:gdLst/>
          <a:ahLst/>
          <a:cxnLst/>
          <a:rect l="0" t="0" r="0" b="0"/>
          <a:pathLst>
            <a:path>
              <a:moveTo>
                <a:pt x="0" y="0"/>
              </a:moveTo>
              <a:lnTo>
                <a:pt x="0" y="3173649"/>
              </a:lnTo>
              <a:lnTo>
                <a:pt x="195301" y="317364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1BD08B-EA2F-A046-A9CA-C04A05C6BA48}">
      <dsp:nvSpPr>
        <dsp:cNvPr id="0" name=""/>
        <dsp:cNvSpPr/>
      </dsp:nvSpPr>
      <dsp:spPr>
        <a:xfrm>
          <a:off x="10161405" y="3792953"/>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err="1"/>
            <a:t>Iniclude</a:t>
          </a:r>
          <a:r>
            <a:rPr lang="en-US" sz="1200" kern="1200" dirty="0"/>
            <a:t> children's social and emotional development activities in programming</a:t>
          </a:r>
        </a:p>
      </dsp:txBody>
      <dsp:txXfrm>
        <a:off x="10190006" y="3821554"/>
        <a:ext cx="1505210" cy="919305"/>
      </dsp:txXfrm>
    </dsp:sp>
    <dsp:sp modelId="{6815B7DE-19E4-7244-B3B7-3100A41D44D6}">
      <dsp:nvSpPr>
        <dsp:cNvPr id="0" name=""/>
        <dsp:cNvSpPr/>
      </dsp:nvSpPr>
      <dsp:spPr>
        <a:xfrm>
          <a:off x="9966104" y="1107557"/>
          <a:ext cx="195301" cy="4394283"/>
        </a:xfrm>
        <a:custGeom>
          <a:avLst/>
          <a:gdLst/>
          <a:ahLst/>
          <a:cxnLst/>
          <a:rect l="0" t="0" r="0" b="0"/>
          <a:pathLst>
            <a:path>
              <a:moveTo>
                <a:pt x="0" y="0"/>
              </a:moveTo>
              <a:lnTo>
                <a:pt x="0" y="4394283"/>
              </a:lnTo>
              <a:lnTo>
                <a:pt x="195301" y="4394283"/>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9C9BEB-C665-BD4B-BFD3-BBD049A60E96}">
      <dsp:nvSpPr>
        <dsp:cNvPr id="0" name=""/>
        <dsp:cNvSpPr/>
      </dsp:nvSpPr>
      <dsp:spPr>
        <a:xfrm>
          <a:off x="10161405" y="5013587"/>
          <a:ext cx="1562412" cy="976507"/>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dirty="0"/>
            <a:t>Help children develop a positive cultural identity and interact in a diverse society</a:t>
          </a:r>
        </a:p>
      </dsp:txBody>
      <dsp:txXfrm>
        <a:off x="10190006" y="5042188"/>
        <a:ext cx="1505210" cy="91930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E40555E-F015-5545-8E6B-2A5A2EE7393A}" type="datetimeFigureOut">
              <a:rPr lang="en-US" smtClean="0"/>
              <a:t>3/15/23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D1515-C8E5-2142-90C8-E6DB8A3E446C}" type="slidenum">
              <a:rPr lang="en-US" smtClean="0"/>
              <a:t>‹#›</a:t>
            </a:fld>
            <a:endParaRPr lang="en-US"/>
          </a:p>
        </p:txBody>
      </p:sp>
    </p:spTree>
    <p:extLst>
      <p:ext uri="{BB962C8B-B14F-4D97-AF65-F5344CB8AC3E}">
        <p14:creationId xmlns:p14="http://schemas.microsoft.com/office/powerpoint/2010/main" val="129971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2</a:t>
            </a:fld>
            <a:endParaRPr lang="en-US"/>
          </a:p>
        </p:txBody>
      </p:sp>
    </p:spTree>
    <p:extLst>
      <p:ext uri="{BB962C8B-B14F-4D97-AF65-F5344CB8AC3E}">
        <p14:creationId xmlns:p14="http://schemas.microsoft.com/office/powerpoint/2010/main" val="396516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Hawaii BOE adopted the National PTA standards for family-school partnerships.  Here are the 6 standards</a:t>
            </a:r>
          </a:p>
        </p:txBody>
      </p:sp>
      <p:sp>
        <p:nvSpPr>
          <p:cNvPr id="4" name="Slide Number Placeholder 3"/>
          <p:cNvSpPr>
            <a:spLocks noGrp="1"/>
          </p:cNvSpPr>
          <p:nvPr>
            <p:ph type="sldNum" sz="quarter" idx="5"/>
          </p:nvPr>
        </p:nvSpPr>
        <p:spPr/>
        <p:txBody>
          <a:bodyPr/>
          <a:lstStyle/>
          <a:p>
            <a:fld id="{31DD1515-C8E5-2142-90C8-E6DB8A3E446C}" type="slidenum">
              <a:rPr lang="en-US" smtClean="0"/>
              <a:t>11</a:t>
            </a:fld>
            <a:endParaRPr lang="en-US"/>
          </a:p>
        </p:txBody>
      </p:sp>
    </p:spTree>
    <p:extLst>
      <p:ext uri="{BB962C8B-B14F-4D97-AF65-F5344CB8AC3E}">
        <p14:creationId xmlns:p14="http://schemas.microsoft.com/office/powerpoint/2010/main" val="192547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here today, you are already in the right mindset to build relationships and partnerships with families. Thank you for that!</a:t>
            </a:r>
          </a:p>
          <a:p>
            <a:endParaRPr lang="en-US" dirty="0"/>
          </a:p>
          <a:p>
            <a:r>
              <a:rPr lang="en-US" dirty="0"/>
              <a:t>Before we dive into the meat &amp; potatoes of our presentation, lets first talk about bias and perspective.  We all have bias. Sometimes we know what it is and sometimes it’s a part of us that we didn’t really think about. It can be a part of our upbringing or lived experience.  We’re starting here, b/c depending on your bias about family/school partnerships, you could be defeated before you begin, and acknowledging we have bias is the beginning of getting over that bias. </a:t>
            </a:r>
          </a:p>
        </p:txBody>
      </p:sp>
      <p:sp>
        <p:nvSpPr>
          <p:cNvPr id="4" name="Slide Number Placeholder 3"/>
          <p:cNvSpPr>
            <a:spLocks noGrp="1"/>
          </p:cNvSpPr>
          <p:nvPr>
            <p:ph type="sldNum" sz="quarter" idx="5"/>
          </p:nvPr>
        </p:nvSpPr>
        <p:spPr/>
        <p:txBody>
          <a:bodyPr/>
          <a:lstStyle/>
          <a:p>
            <a:fld id="{31DD1515-C8E5-2142-90C8-E6DB8A3E446C}" type="slidenum">
              <a:rPr lang="en-US" smtClean="0"/>
              <a:t>13</a:t>
            </a:fld>
            <a:endParaRPr lang="en-US"/>
          </a:p>
        </p:txBody>
      </p:sp>
    </p:spTree>
    <p:extLst>
      <p:ext uri="{BB962C8B-B14F-4D97-AF65-F5344CB8AC3E}">
        <p14:creationId xmlns:p14="http://schemas.microsoft.com/office/powerpoint/2010/main" val="626614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remember when my son was in elementary school, I felt we had a really good working relationship and partnership. I felt we were on the same page most days.  in middle school, at the end of 8th grade, I was told “You know, we were warned you were one of “those parents”, but I don’t find you unreasonable at all." The school had a working bias about me before they even knew me and they had to work harder to get over it. </a:t>
            </a:r>
          </a:p>
          <a:p>
            <a:endParaRPr lang="en-US" dirty="0"/>
          </a:p>
          <a:p>
            <a:r>
              <a:rPr lang="en-US" dirty="0"/>
              <a:t>Imagine you are ready to meet a new family and you’re ready with the welcome mat and full of happy smiles and aloha. Then you get a “helpful warning” from another teacher/school/admin that the parent is difficult and wants too much.  How does that “helpful warning” change your bias towards that parent? </a:t>
            </a:r>
          </a:p>
        </p:txBody>
      </p:sp>
      <p:sp>
        <p:nvSpPr>
          <p:cNvPr id="4" name="Slide Number Placeholder 3"/>
          <p:cNvSpPr>
            <a:spLocks noGrp="1"/>
          </p:cNvSpPr>
          <p:nvPr>
            <p:ph type="sldNum" sz="quarter" idx="5"/>
          </p:nvPr>
        </p:nvSpPr>
        <p:spPr/>
        <p:txBody>
          <a:bodyPr/>
          <a:lstStyle/>
          <a:p>
            <a:fld id="{31DD1515-C8E5-2142-90C8-E6DB8A3E446C}" type="slidenum">
              <a:rPr lang="en-US" smtClean="0"/>
              <a:t>14</a:t>
            </a:fld>
            <a:endParaRPr lang="en-US"/>
          </a:p>
        </p:txBody>
      </p:sp>
    </p:spTree>
    <p:extLst>
      <p:ext uri="{BB962C8B-B14F-4D97-AF65-F5344CB8AC3E}">
        <p14:creationId xmlns:p14="http://schemas.microsoft.com/office/powerpoint/2010/main" val="1590713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different kinds of bias.  Look how disability bias is NOT included here... was that </a:t>
            </a:r>
            <a:r>
              <a:rPr lang="en-US" dirty="0" err="1"/>
              <a:t>someones</a:t>
            </a:r>
            <a:r>
              <a:rPr lang="en-US" dirty="0"/>
              <a:t> bias?</a:t>
            </a:r>
          </a:p>
        </p:txBody>
      </p:sp>
      <p:sp>
        <p:nvSpPr>
          <p:cNvPr id="4" name="Slide Number Placeholder 3"/>
          <p:cNvSpPr>
            <a:spLocks noGrp="1"/>
          </p:cNvSpPr>
          <p:nvPr>
            <p:ph type="sldNum" sz="quarter" idx="5"/>
          </p:nvPr>
        </p:nvSpPr>
        <p:spPr/>
        <p:txBody>
          <a:bodyPr/>
          <a:lstStyle/>
          <a:p>
            <a:fld id="{31DD1515-C8E5-2142-90C8-E6DB8A3E446C}" type="slidenum">
              <a:rPr lang="en-US" smtClean="0"/>
              <a:t>15</a:t>
            </a:fld>
            <a:endParaRPr lang="en-US"/>
          </a:p>
        </p:txBody>
      </p:sp>
    </p:spTree>
    <p:extLst>
      <p:ext uri="{BB962C8B-B14F-4D97-AF65-F5344CB8AC3E}">
        <p14:creationId xmlns:p14="http://schemas.microsoft.com/office/powerpoint/2010/main" val="19369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one at a time. Ask for examples, give candy.</a:t>
            </a:r>
          </a:p>
        </p:txBody>
      </p:sp>
      <p:sp>
        <p:nvSpPr>
          <p:cNvPr id="4" name="Slide Number Placeholder 3"/>
          <p:cNvSpPr>
            <a:spLocks noGrp="1"/>
          </p:cNvSpPr>
          <p:nvPr>
            <p:ph type="sldNum" sz="quarter" idx="5"/>
          </p:nvPr>
        </p:nvSpPr>
        <p:spPr/>
        <p:txBody>
          <a:bodyPr/>
          <a:lstStyle/>
          <a:p>
            <a:fld id="{31DD1515-C8E5-2142-90C8-E6DB8A3E446C}" type="slidenum">
              <a:rPr lang="en-US" smtClean="0"/>
              <a:t>16</a:t>
            </a:fld>
            <a:endParaRPr lang="en-US"/>
          </a:p>
        </p:txBody>
      </p:sp>
    </p:spTree>
    <p:extLst>
      <p:ext uri="{BB962C8B-B14F-4D97-AF65-F5344CB8AC3E}">
        <p14:creationId xmlns:p14="http://schemas.microsoft.com/office/powerpoint/2010/main" val="150563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Deaf - parents have to make a communication, school placement and technology decision when their child is 3! Keep offering choices and information and let them know it's ok if they change their mind later.  </a:t>
            </a:r>
          </a:p>
        </p:txBody>
      </p:sp>
      <p:sp>
        <p:nvSpPr>
          <p:cNvPr id="4" name="Slide Number Placeholder 3"/>
          <p:cNvSpPr>
            <a:spLocks noGrp="1"/>
          </p:cNvSpPr>
          <p:nvPr>
            <p:ph type="sldNum" sz="quarter" idx="5"/>
          </p:nvPr>
        </p:nvSpPr>
        <p:spPr/>
        <p:txBody>
          <a:bodyPr/>
          <a:lstStyle/>
          <a:p>
            <a:fld id="{31DD1515-C8E5-2142-90C8-E6DB8A3E446C}" type="slidenum">
              <a:rPr lang="en-US" smtClean="0"/>
              <a:t>17</a:t>
            </a:fld>
            <a:endParaRPr lang="en-US"/>
          </a:p>
        </p:txBody>
      </p:sp>
    </p:spTree>
    <p:extLst>
      <p:ext uri="{BB962C8B-B14F-4D97-AF65-F5344CB8AC3E}">
        <p14:creationId xmlns:p14="http://schemas.microsoft.com/office/powerpoint/2010/main" val="2410010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we’re all going to work on reducing our biases, lets take a look at the Family School Partnership standards. If your campus is still closed, how do you welcome families? </a:t>
            </a:r>
          </a:p>
        </p:txBody>
      </p:sp>
      <p:sp>
        <p:nvSpPr>
          <p:cNvPr id="4" name="Slide Number Placeholder 3"/>
          <p:cNvSpPr>
            <a:spLocks noGrp="1"/>
          </p:cNvSpPr>
          <p:nvPr>
            <p:ph type="sldNum" sz="quarter" idx="5"/>
          </p:nvPr>
        </p:nvSpPr>
        <p:spPr/>
        <p:txBody>
          <a:bodyPr/>
          <a:lstStyle/>
          <a:p>
            <a:fld id="{31DD1515-C8E5-2142-90C8-E6DB8A3E446C}" type="slidenum">
              <a:rPr lang="en-US" smtClean="0"/>
              <a:t>18</a:t>
            </a:fld>
            <a:endParaRPr lang="en-US"/>
          </a:p>
        </p:txBody>
      </p:sp>
    </p:spTree>
    <p:extLst>
      <p:ext uri="{BB962C8B-B14F-4D97-AF65-F5344CB8AC3E}">
        <p14:creationId xmlns:p14="http://schemas.microsoft.com/office/powerpoint/2010/main" val="44079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who have kids in sped often do not feel apart of the school community. We are left out of academic discussions. You may invite them, but if their child is not accessing the gen ed curriculum, what stake do they have in the curriculum and academic testing? Kids are often in separate rooms, or even separate wings of the school. I attended an elementary to middle school transition night. there were no sped teachers present. What do you think my impression of the school was? (and this was an inclusion school). </a:t>
            </a:r>
          </a:p>
          <a:p>
            <a:endParaRPr lang="en-US" dirty="0"/>
          </a:p>
          <a:p>
            <a:r>
              <a:rPr lang="en-US" dirty="0"/>
              <a:t>Also, remember that school IS community for our kids. you don't have to take them off campus to have community-based instruction. </a:t>
            </a:r>
          </a:p>
        </p:txBody>
      </p:sp>
      <p:sp>
        <p:nvSpPr>
          <p:cNvPr id="4" name="Slide Number Placeholder 3"/>
          <p:cNvSpPr>
            <a:spLocks noGrp="1"/>
          </p:cNvSpPr>
          <p:nvPr>
            <p:ph type="sldNum" sz="quarter" idx="5"/>
          </p:nvPr>
        </p:nvSpPr>
        <p:spPr/>
        <p:txBody>
          <a:bodyPr/>
          <a:lstStyle/>
          <a:p>
            <a:fld id="{31DD1515-C8E5-2142-90C8-E6DB8A3E446C}" type="slidenum">
              <a:rPr lang="en-US" smtClean="0"/>
              <a:t>19</a:t>
            </a:fld>
            <a:endParaRPr lang="en-US"/>
          </a:p>
        </p:txBody>
      </p:sp>
    </p:spTree>
    <p:extLst>
      <p:ext uri="{BB962C8B-B14F-4D97-AF65-F5344CB8AC3E}">
        <p14:creationId xmlns:p14="http://schemas.microsoft.com/office/powerpoint/2010/main" val="1869649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it from a School Community Inclusion model. </a:t>
            </a:r>
          </a:p>
          <a:p>
            <a:r>
              <a:rPr lang="en-US" dirty="0"/>
              <a:t>Exclusion becomes “We know best”</a:t>
            </a:r>
          </a:p>
          <a:p>
            <a:r>
              <a:rPr lang="en-US" dirty="0"/>
              <a:t>Segregation becomes Involvement – still on the outside, looking in</a:t>
            </a:r>
          </a:p>
          <a:p>
            <a:r>
              <a:rPr lang="en-US" dirty="0"/>
              <a:t>Integration becomes Engagement – come in, but stay in  your lane</a:t>
            </a:r>
          </a:p>
          <a:p>
            <a:r>
              <a:rPr lang="en-US" dirty="0"/>
              <a:t>Inclusion is Partnership – working together for a shared vision of student success. </a:t>
            </a:r>
          </a:p>
        </p:txBody>
      </p:sp>
      <p:sp>
        <p:nvSpPr>
          <p:cNvPr id="4" name="Slide Number Placeholder 3"/>
          <p:cNvSpPr>
            <a:spLocks noGrp="1"/>
          </p:cNvSpPr>
          <p:nvPr>
            <p:ph type="sldNum" sz="quarter" idx="5"/>
          </p:nvPr>
        </p:nvSpPr>
        <p:spPr/>
        <p:txBody>
          <a:bodyPr/>
          <a:lstStyle/>
          <a:p>
            <a:fld id="{31DD1515-C8E5-2142-90C8-E6DB8A3E446C}" type="slidenum">
              <a:rPr lang="en-US" smtClean="0"/>
              <a:t>21</a:t>
            </a:fld>
            <a:endParaRPr lang="en-US"/>
          </a:p>
        </p:txBody>
      </p:sp>
    </p:spTree>
    <p:extLst>
      <p:ext uri="{BB962C8B-B14F-4D97-AF65-F5344CB8AC3E}">
        <p14:creationId xmlns:p14="http://schemas.microsoft.com/office/powerpoint/2010/main" val="172561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person who is excluded has no where to sit, tell the group that everyone needs a seat and to find a way to include them. We’ll do another round and pull a chair.   they can think about sitting on laps, sit next to someone on the same seat or line up the chairs so everyone can fit. </a:t>
            </a:r>
          </a:p>
          <a:p>
            <a:endParaRPr lang="en-US" dirty="0"/>
          </a:p>
          <a:p>
            <a:r>
              <a:rPr lang="en-US" dirty="0"/>
              <a:t>Watch their faces… they are competing for a space. They are fierce!  Everyone wants a seat!  </a:t>
            </a:r>
          </a:p>
          <a:p>
            <a:r>
              <a:rPr lang="en-US" dirty="0"/>
              <a:t>Now watch as they try to fit everyone in. Smiles, laughs and enjoyment for everyone to include and be included. </a:t>
            </a:r>
          </a:p>
          <a:p>
            <a:r>
              <a:rPr lang="en-US" dirty="0"/>
              <a:t>What if we started with “everyone will be included”. Will you think about how to set up the chairs to make everyone fit, WHILE you’re waiting for the music to stop? How does that relate to how we think about inclusion in school? And families? </a:t>
            </a:r>
          </a:p>
        </p:txBody>
      </p:sp>
      <p:sp>
        <p:nvSpPr>
          <p:cNvPr id="4" name="Slide Number Placeholder 3"/>
          <p:cNvSpPr>
            <a:spLocks noGrp="1"/>
          </p:cNvSpPr>
          <p:nvPr>
            <p:ph type="sldNum" sz="quarter" idx="5"/>
          </p:nvPr>
        </p:nvSpPr>
        <p:spPr/>
        <p:txBody>
          <a:bodyPr/>
          <a:lstStyle/>
          <a:p>
            <a:fld id="{31DD1515-C8E5-2142-90C8-E6DB8A3E446C}" type="slidenum">
              <a:rPr lang="en-US" smtClean="0"/>
              <a:t>22</a:t>
            </a:fld>
            <a:endParaRPr lang="en-US"/>
          </a:p>
        </p:txBody>
      </p:sp>
    </p:spTree>
    <p:extLst>
      <p:ext uri="{BB962C8B-B14F-4D97-AF65-F5344CB8AC3E}">
        <p14:creationId xmlns:p14="http://schemas.microsoft.com/office/powerpoint/2010/main" val="325024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SEAC, Amanda is on the Footsteps planning committee and Post secondary work group and Susan is on the EBS committee and Statewide family engagement advisory group. </a:t>
            </a:r>
          </a:p>
        </p:txBody>
      </p:sp>
      <p:sp>
        <p:nvSpPr>
          <p:cNvPr id="4" name="Slide Number Placeholder 3"/>
          <p:cNvSpPr>
            <a:spLocks noGrp="1"/>
          </p:cNvSpPr>
          <p:nvPr>
            <p:ph type="sldNum" sz="quarter" idx="5"/>
          </p:nvPr>
        </p:nvSpPr>
        <p:spPr/>
        <p:txBody>
          <a:bodyPr/>
          <a:lstStyle/>
          <a:p>
            <a:fld id="{31DD1515-C8E5-2142-90C8-E6DB8A3E446C}" type="slidenum">
              <a:rPr lang="en-US" smtClean="0"/>
              <a:t>3</a:t>
            </a:fld>
            <a:endParaRPr lang="en-US"/>
          </a:p>
        </p:txBody>
      </p:sp>
    </p:spTree>
    <p:extLst>
      <p:ext uri="{BB962C8B-B14F-4D97-AF65-F5344CB8AC3E}">
        <p14:creationId xmlns:p14="http://schemas.microsoft.com/office/powerpoint/2010/main" val="1121209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23</a:t>
            </a:fld>
            <a:endParaRPr lang="en-US"/>
          </a:p>
        </p:txBody>
      </p:sp>
    </p:spTree>
    <p:extLst>
      <p:ext uri="{BB962C8B-B14F-4D97-AF65-F5344CB8AC3E}">
        <p14:creationId xmlns:p14="http://schemas.microsoft.com/office/powerpoint/2010/main" val="3842195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these and think about Involvement or Engagement. Is there any opportunity for Partnership in these communications?</a:t>
            </a:r>
          </a:p>
          <a:p>
            <a:r>
              <a:rPr lang="en-US" dirty="0"/>
              <a:t>Communique means: an official announcement or statement, especially one made to the media.</a:t>
            </a:r>
          </a:p>
        </p:txBody>
      </p:sp>
      <p:sp>
        <p:nvSpPr>
          <p:cNvPr id="4" name="Slide Number Placeholder 3"/>
          <p:cNvSpPr>
            <a:spLocks noGrp="1"/>
          </p:cNvSpPr>
          <p:nvPr>
            <p:ph type="sldNum" sz="quarter" idx="5"/>
          </p:nvPr>
        </p:nvSpPr>
        <p:spPr/>
        <p:txBody>
          <a:bodyPr/>
          <a:lstStyle/>
          <a:p>
            <a:fld id="{31DD1515-C8E5-2142-90C8-E6DB8A3E446C}" type="slidenum">
              <a:rPr lang="en-US" smtClean="0"/>
              <a:t>26</a:t>
            </a:fld>
            <a:endParaRPr lang="en-US"/>
          </a:p>
        </p:txBody>
      </p:sp>
    </p:spTree>
    <p:extLst>
      <p:ext uri="{BB962C8B-B14F-4D97-AF65-F5344CB8AC3E}">
        <p14:creationId xmlns:p14="http://schemas.microsoft.com/office/powerpoint/2010/main" val="207550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list is not exhaustive. Can you think of other barriers?  </a:t>
            </a:r>
          </a:p>
        </p:txBody>
      </p:sp>
      <p:sp>
        <p:nvSpPr>
          <p:cNvPr id="4" name="Slide Number Placeholder 3"/>
          <p:cNvSpPr>
            <a:spLocks noGrp="1"/>
          </p:cNvSpPr>
          <p:nvPr>
            <p:ph type="sldNum" sz="quarter" idx="5"/>
          </p:nvPr>
        </p:nvSpPr>
        <p:spPr/>
        <p:txBody>
          <a:bodyPr/>
          <a:lstStyle/>
          <a:p>
            <a:fld id="{31DD1515-C8E5-2142-90C8-E6DB8A3E446C}" type="slidenum">
              <a:rPr lang="en-US" smtClean="0"/>
              <a:t>27</a:t>
            </a:fld>
            <a:endParaRPr lang="en-US"/>
          </a:p>
        </p:txBody>
      </p:sp>
    </p:spTree>
    <p:extLst>
      <p:ext uri="{BB962C8B-B14F-4D97-AF65-F5344CB8AC3E}">
        <p14:creationId xmlns:p14="http://schemas.microsoft.com/office/powerpoint/2010/main" val="28229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are all aware of UDL for learning!  </a:t>
            </a:r>
          </a:p>
          <a:p>
            <a:endParaRPr lang="en-US" dirty="0"/>
          </a:p>
          <a:p>
            <a:r>
              <a:rPr lang="en-US" dirty="0"/>
              <a:t>CSSS: Comprehensive Student Support Services : </a:t>
            </a:r>
            <a:r>
              <a:rPr lang="en-US" dirty="0" err="1"/>
              <a:t>Ivalee</a:t>
            </a:r>
            <a:r>
              <a:rPr lang="en-US" dirty="0"/>
              <a:t>, Susan, Martha and other </a:t>
            </a:r>
            <a:r>
              <a:rPr lang="en-US" dirty="0" err="1"/>
              <a:t>familes</a:t>
            </a:r>
            <a:endParaRPr lang="en-US" dirty="0"/>
          </a:p>
          <a:p>
            <a:r>
              <a:rPr lang="en-US" dirty="0"/>
              <a:t>Infographic was created by SPIN a few years ago. </a:t>
            </a:r>
          </a:p>
        </p:txBody>
      </p:sp>
      <p:sp>
        <p:nvSpPr>
          <p:cNvPr id="4" name="Slide Number Placeholder 3"/>
          <p:cNvSpPr>
            <a:spLocks noGrp="1"/>
          </p:cNvSpPr>
          <p:nvPr>
            <p:ph type="sldNum" sz="quarter" idx="5"/>
          </p:nvPr>
        </p:nvSpPr>
        <p:spPr/>
        <p:txBody>
          <a:bodyPr/>
          <a:lstStyle/>
          <a:p>
            <a:fld id="{31DD1515-C8E5-2142-90C8-E6DB8A3E446C}" type="slidenum">
              <a:rPr lang="en-US" smtClean="0"/>
              <a:t>28</a:t>
            </a:fld>
            <a:endParaRPr lang="en-US"/>
          </a:p>
        </p:txBody>
      </p:sp>
    </p:spTree>
    <p:extLst>
      <p:ext uri="{BB962C8B-B14F-4D97-AF65-F5344CB8AC3E}">
        <p14:creationId xmlns:p14="http://schemas.microsoft.com/office/powerpoint/2010/main" val="234002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you may have great ideas about how to work with a child, but the parents have been thru several teachers/therapists/doctors and it may have already been tried before. Build spokes on the wheel instead of trying to create a new one. </a:t>
            </a:r>
          </a:p>
        </p:txBody>
      </p:sp>
      <p:sp>
        <p:nvSpPr>
          <p:cNvPr id="4" name="Slide Number Placeholder 3"/>
          <p:cNvSpPr>
            <a:spLocks noGrp="1"/>
          </p:cNvSpPr>
          <p:nvPr>
            <p:ph type="sldNum" sz="quarter" idx="5"/>
          </p:nvPr>
        </p:nvSpPr>
        <p:spPr/>
        <p:txBody>
          <a:bodyPr/>
          <a:lstStyle/>
          <a:p>
            <a:fld id="{31DD1515-C8E5-2142-90C8-E6DB8A3E446C}" type="slidenum">
              <a:rPr lang="en-US" smtClean="0"/>
              <a:t>30</a:t>
            </a:fld>
            <a:endParaRPr lang="en-US"/>
          </a:p>
        </p:txBody>
      </p:sp>
    </p:spTree>
    <p:extLst>
      <p:ext uri="{BB962C8B-B14F-4D97-AF65-F5344CB8AC3E}">
        <p14:creationId xmlns:p14="http://schemas.microsoft.com/office/powerpoint/2010/main" val="312298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no times for labs, no info on the classes, no instructor or age info. </a:t>
            </a:r>
          </a:p>
        </p:txBody>
      </p:sp>
      <p:sp>
        <p:nvSpPr>
          <p:cNvPr id="4" name="Slide Number Placeholder 3"/>
          <p:cNvSpPr>
            <a:spLocks noGrp="1"/>
          </p:cNvSpPr>
          <p:nvPr>
            <p:ph type="sldNum" sz="quarter" idx="5"/>
          </p:nvPr>
        </p:nvSpPr>
        <p:spPr/>
        <p:txBody>
          <a:bodyPr/>
          <a:lstStyle/>
          <a:p>
            <a:fld id="{31DD1515-C8E5-2142-90C8-E6DB8A3E446C}" type="slidenum">
              <a:rPr lang="en-US" smtClean="0"/>
              <a:t>31</a:t>
            </a:fld>
            <a:endParaRPr lang="en-US"/>
          </a:p>
        </p:txBody>
      </p:sp>
    </p:spTree>
    <p:extLst>
      <p:ext uri="{BB962C8B-B14F-4D97-AF65-F5344CB8AC3E}">
        <p14:creationId xmlns:p14="http://schemas.microsoft.com/office/powerpoint/2010/main" val="4152830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school and parents can admit they don't know something - its really ok!</a:t>
            </a:r>
          </a:p>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32</a:t>
            </a:fld>
            <a:endParaRPr lang="en-US"/>
          </a:p>
        </p:txBody>
      </p:sp>
    </p:spTree>
    <p:extLst>
      <p:ext uri="{BB962C8B-B14F-4D97-AF65-F5344CB8AC3E}">
        <p14:creationId xmlns:p14="http://schemas.microsoft.com/office/powerpoint/2010/main" val="115008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sharing an IG like this at the start of your next IEP meeting. See how the dynamic changes when everyone feels like we’re all working together towards the same goals.</a:t>
            </a:r>
          </a:p>
        </p:txBody>
      </p:sp>
      <p:sp>
        <p:nvSpPr>
          <p:cNvPr id="4" name="Slide Number Placeholder 3"/>
          <p:cNvSpPr>
            <a:spLocks noGrp="1"/>
          </p:cNvSpPr>
          <p:nvPr>
            <p:ph type="sldNum" sz="quarter" idx="5"/>
          </p:nvPr>
        </p:nvSpPr>
        <p:spPr/>
        <p:txBody>
          <a:bodyPr/>
          <a:lstStyle/>
          <a:p>
            <a:fld id="{31DD1515-C8E5-2142-90C8-E6DB8A3E446C}" type="slidenum">
              <a:rPr lang="en-US" smtClean="0"/>
              <a:t>33</a:t>
            </a:fld>
            <a:endParaRPr lang="en-US"/>
          </a:p>
        </p:txBody>
      </p:sp>
    </p:spTree>
    <p:extLst>
      <p:ext uri="{BB962C8B-B14F-4D97-AF65-F5344CB8AC3E}">
        <p14:creationId xmlns:p14="http://schemas.microsoft.com/office/powerpoint/2010/main" val="2011053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this down: What they CARE about, what they VALUE, what MATTERS to them. </a:t>
            </a:r>
          </a:p>
        </p:txBody>
      </p:sp>
      <p:sp>
        <p:nvSpPr>
          <p:cNvPr id="4" name="Slide Number Placeholder 3"/>
          <p:cNvSpPr>
            <a:spLocks noGrp="1"/>
          </p:cNvSpPr>
          <p:nvPr>
            <p:ph type="sldNum" sz="quarter" idx="5"/>
          </p:nvPr>
        </p:nvSpPr>
        <p:spPr/>
        <p:txBody>
          <a:bodyPr/>
          <a:lstStyle/>
          <a:p>
            <a:fld id="{31DD1515-C8E5-2142-90C8-E6DB8A3E446C}" type="slidenum">
              <a:rPr lang="en-US" smtClean="0"/>
              <a:t>34</a:t>
            </a:fld>
            <a:endParaRPr lang="en-US"/>
          </a:p>
        </p:txBody>
      </p:sp>
    </p:spTree>
    <p:extLst>
      <p:ext uri="{BB962C8B-B14F-4D97-AF65-F5344CB8AC3E}">
        <p14:creationId xmlns:p14="http://schemas.microsoft.com/office/powerpoint/2010/main" val="2864112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sharing out</a:t>
            </a:r>
          </a:p>
          <a:p>
            <a:endParaRPr lang="en-US" dirty="0"/>
          </a:p>
          <a:p>
            <a:r>
              <a:rPr lang="en-US" dirty="0"/>
              <a:t>When parents are asking for something that seems too much, look deeper, ask questions of WHY they want it?  What do they fear? What do they value and care about?  What matters to them?  Find a solution together. </a:t>
            </a:r>
          </a:p>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35</a:t>
            </a:fld>
            <a:endParaRPr lang="en-US"/>
          </a:p>
        </p:txBody>
      </p:sp>
    </p:spTree>
    <p:extLst>
      <p:ext uri="{BB962C8B-B14F-4D97-AF65-F5344CB8AC3E}">
        <p14:creationId xmlns:p14="http://schemas.microsoft.com/office/powerpoint/2010/main" val="29119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know a little about me, lets find out about you!   </a:t>
            </a:r>
          </a:p>
          <a:p>
            <a:endParaRPr lang="en-US" dirty="0"/>
          </a:p>
          <a:p>
            <a:r>
              <a:rPr lang="en-US" dirty="0" err="1"/>
              <a:t>ONline</a:t>
            </a:r>
            <a:r>
              <a:rPr lang="en-US" dirty="0"/>
              <a:t>, use an emoji to tell me who's here</a:t>
            </a:r>
          </a:p>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4</a:t>
            </a:fld>
            <a:endParaRPr lang="en-US"/>
          </a:p>
        </p:txBody>
      </p:sp>
    </p:spTree>
    <p:extLst>
      <p:ext uri="{BB962C8B-B14F-4D97-AF65-F5344CB8AC3E}">
        <p14:creationId xmlns:p14="http://schemas.microsoft.com/office/powerpoint/2010/main" val="3336749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strong, independent, informed parents! They can be our allies and ask for things teachers or admin sometimes cannot. Strong families are more engaged and their kids tend to do better. </a:t>
            </a:r>
          </a:p>
          <a:p>
            <a:endParaRPr lang="en-US" dirty="0"/>
          </a:p>
          <a:p>
            <a:r>
              <a:rPr lang="en-US" dirty="0"/>
              <a:t>I AM that mom, but for awhile, I wasn't and it was a teacher who helped strengthen me and reset my expectations for my kid. </a:t>
            </a:r>
          </a:p>
        </p:txBody>
      </p:sp>
      <p:sp>
        <p:nvSpPr>
          <p:cNvPr id="4" name="Slide Number Placeholder 3"/>
          <p:cNvSpPr>
            <a:spLocks noGrp="1"/>
          </p:cNvSpPr>
          <p:nvPr>
            <p:ph type="sldNum" sz="quarter" idx="5"/>
          </p:nvPr>
        </p:nvSpPr>
        <p:spPr/>
        <p:txBody>
          <a:bodyPr/>
          <a:lstStyle/>
          <a:p>
            <a:fld id="{31DD1515-C8E5-2142-90C8-E6DB8A3E446C}" type="slidenum">
              <a:rPr lang="en-US" smtClean="0"/>
              <a:t>37</a:t>
            </a:fld>
            <a:endParaRPr lang="en-US"/>
          </a:p>
        </p:txBody>
      </p:sp>
    </p:spTree>
    <p:extLst>
      <p:ext uri="{BB962C8B-B14F-4D97-AF65-F5344CB8AC3E}">
        <p14:creationId xmlns:p14="http://schemas.microsoft.com/office/powerpoint/2010/main" val="95467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Protective factors include a lot of strategies that encourage partnerships. Working together. </a:t>
            </a:r>
          </a:p>
          <a:p>
            <a:endParaRPr lang="en-US" dirty="0"/>
          </a:p>
          <a:p>
            <a:r>
              <a:rPr lang="en-US" dirty="0"/>
              <a:t>Parent Resilience: Help parents understand how to support </a:t>
            </a:r>
            <a:r>
              <a:rPr lang="en-US" dirty="0" err="1"/>
              <a:t>thier</a:t>
            </a:r>
            <a:r>
              <a:rPr lang="en-US" dirty="0"/>
              <a:t> kid during stress</a:t>
            </a:r>
          </a:p>
          <a:p>
            <a:endParaRPr lang="en-US" dirty="0"/>
          </a:p>
          <a:p>
            <a:r>
              <a:rPr lang="en-US" dirty="0"/>
              <a:t>Social Connections: connect families to each other, facilitate mutual support around parenting and other issues</a:t>
            </a:r>
          </a:p>
          <a:p>
            <a:endParaRPr lang="en-US" dirty="0"/>
          </a:p>
          <a:p>
            <a:r>
              <a:rPr lang="en-US" dirty="0"/>
              <a:t>Knowledge: Model developmentally appropriate interactions with children</a:t>
            </a:r>
          </a:p>
          <a:p>
            <a:endParaRPr lang="en-US" dirty="0"/>
          </a:p>
          <a:p>
            <a:r>
              <a:rPr lang="en-US" dirty="0"/>
              <a:t>Concrete supports: respond immediately when families are in crisis</a:t>
            </a:r>
          </a:p>
          <a:p>
            <a:endParaRPr lang="en-US" dirty="0"/>
          </a:p>
          <a:p>
            <a:r>
              <a:rPr lang="en-US" dirty="0"/>
              <a:t>Social/Emotional: Help parents foster their </a:t>
            </a:r>
            <a:r>
              <a:rPr lang="en-US" dirty="0" err="1"/>
              <a:t>childs</a:t>
            </a:r>
            <a:r>
              <a:rPr lang="en-US" dirty="0"/>
              <a:t> emotional development</a:t>
            </a:r>
          </a:p>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39</a:t>
            </a:fld>
            <a:endParaRPr lang="en-US"/>
          </a:p>
        </p:txBody>
      </p:sp>
    </p:spTree>
    <p:extLst>
      <p:ext uri="{BB962C8B-B14F-4D97-AF65-F5344CB8AC3E}">
        <p14:creationId xmlns:p14="http://schemas.microsoft.com/office/powerpoint/2010/main" val="993562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starting to see some repeat messages?  </a:t>
            </a:r>
          </a:p>
        </p:txBody>
      </p:sp>
      <p:sp>
        <p:nvSpPr>
          <p:cNvPr id="4" name="Slide Number Placeholder 3"/>
          <p:cNvSpPr>
            <a:spLocks noGrp="1"/>
          </p:cNvSpPr>
          <p:nvPr>
            <p:ph type="sldNum" sz="quarter" idx="5"/>
          </p:nvPr>
        </p:nvSpPr>
        <p:spPr/>
        <p:txBody>
          <a:bodyPr/>
          <a:lstStyle/>
          <a:p>
            <a:fld id="{31DD1515-C8E5-2142-90C8-E6DB8A3E446C}" type="slidenum">
              <a:rPr lang="en-US" smtClean="0"/>
              <a:t>41</a:t>
            </a:fld>
            <a:endParaRPr lang="en-US"/>
          </a:p>
        </p:txBody>
      </p:sp>
    </p:spTree>
    <p:extLst>
      <p:ext uri="{BB962C8B-B14F-4D97-AF65-F5344CB8AC3E}">
        <p14:creationId xmlns:p14="http://schemas.microsoft.com/office/powerpoint/2010/main" val="511172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shameless plug</a:t>
            </a:r>
          </a:p>
        </p:txBody>
      </p:sp>
      <p:sp>
        <p:nvSpPr>
          <p:cNvPr id="4" name="Slide Number Placeholder 3"/>
          <p:cNvSpPr>
            <a:spLocks noGrp="1"/>
          </p:cNvSpPr>
          <p:nvPr>
            <p:ph type="sldNum" sz="quarter" idx="5"/>
          </p:nvPr>
        </p:nvSpPr>
        <p:spPr/>
        <p:txBody>
          <a:bodyPr/>
          <a:lstStyle/>
          <a:p>
            <a:fld id="{31DD1515-C8E5-2142-90C8-E6DB8A3E446C}" type="slidenum">
              <a:rPr lang="en-US" smtClean="0"/>
              <a:t>47</a:t>
            </a:fld>
            <a:endParaRPr lang="en-US"/>
          </a:p>
        </p:txBody>
      </p:sp>
    </p:spTree>
    <p:extLst>
      <p:ext uri="{BB962C8B-B14F-4D97-AF65-F5344CB8AC3E}">
        <p14:creationId xmlns:p14="http://schemas.microsoft.com/office/powerpoint/2010/main" val="1274833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were made for parents, but they apply to everyone. I’ve had teachers quietly advocate to me and I was able to advocate those concerns in meeting without getting them in ”trouble”. </a:t>
            </a:r>
          </a:p>
        </p:txBody>
      </p:sp>
      <p:sp>
        <p:nvSpPr>
          <p:cNvPr id="4" name="Slide Number Placeholder 3"/>
          <p:cNvSpPr>
            <a:spLocks noGrp="1"/>
          </p:cNvSpPr>
          <p:nvPr>
            <p:ph type="sldNum" sz="quarter" idx="5"/>
          </p:nvPr>
        </p:nvSpPr>
        <p:spPr/>
        <p:txBody>
          <a:bodyPr/>
          <a:lstStyle/>
          <a:p>
            <a:fld id="{31DD1515-C8E5-2142-90C8-E6DB8A3E446C}" type="slidenum">
              <a:rPr lang="en-US" smtClean="0"/>
              <a:t>49</a:t>
            </a:fld>
            <a:endParaRPr lang="en-US"/>
          </a:p>
        </p:txBody>
      </p:sp>
    </p:spTree>
    <p:extLst>
      <p:ext uri="{BB962C8B-B14F-4D97-AF65-F5344CB8AC3E}">
        <p14:creationId xmlns:p14="http://schemas.microsoft.com/office/powerpoint/2010/main" val="226177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teachers/admin, please listen to those concerns.  They wouldn’t share if it wasn’t important.  Remember the Venting Activity? Why are the parents speaking up? </a:t>
            </a:r>
            <a:r>
              <a:rPr lang="en-US" dirty="0" err="1"/>
              <a:t>Whats</a:t>
            </a:r>
            <a:r>
              <a:rPr lang="en-US" dirty="0"/>
              <a:t> important to them? What do they value? Probably the same things you do. </a:t>
            </a:r>
          </a:p>
        </p:txBody>
      </p:sp>
      <p:sp>
        <p:nvSpPr>
          <p:cNvPr id="4" name="Slide Number Placeholder 3"/>
          <p:cNvSpPr>
            <a:spLocks noGrp="1"/>
          </p:cNvSpPr>
          <p:nvPr>
            <p:ph type="sldNum" sz="quarter" idx="5"/>
          </p:nvPr>
        </p:nvSpPr>
        <p:spPr/>
        <p:txBody>
          <a:bodyPr/>
          <a:lstStyle/>
          <a:p>
            <a:fld id="{31DD1515-C8E5-2142-90C8-E6DB8A3E446C}" type="slidenum">
              <a:rPr lang="en-US" smtClean="0"/>
              <a:t>50</a:t>
            </a:fld>
            <a:endParaRPr lang="en-US"/>
          </a:p>
        </p:txBody>
      </p:sp>
    </p:spTree>
    <p:extLst>
      <p:ext uri="{BB962C8B-B14F-4D97-AF65-F5344CB8AC3E}">
        <p14:creationId xmlns:p14="http://schemas.microsoft.com/office/powerpoint/2010/main" val="1299618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gave this to a parent and asked them to bring it to the next parent/teacher or IEP meeting.  Look at the partnership opportunities! </a:t>
            </a:r>
          </a:p>
        </p:txBody>
      </p:sp>
      <p:sp>
        <p:nvSpPr>
          <p:cNvPr id="4" name="Slide Number Placeholder 3"/>
          <p:cNvSpPr>
            <a:spLocks noGrp="1"/>
          </p:cNvSpPr>
          <p:nvPr>
            <p:ph type="sldNum" sz="quarter" idx="5"/>
          </p:nvPr>
        </p:nvSpPr>
        <p:spPr/>
        <p:txBody>
          <a:bodyPr/>
          <a:lstStyle/>
          <a:p>
            <a:fld id="{31DD1515-C8E5-2142-90C8-E6DB8A3E446C}" type="slidenum">
              <a:rPr lang="en-US" smtClean="0"/>
              <a:t>51</a:t>
            </a:fld>
            <a:endParaRPr lang="en-US"/>
          </a:p>
        </p:txBody>
      </p:sp>
    </p:spTree>
    <p:extLst>
      <p:ext uri="{BB962C8B-B14F-4D97-AF65-F5344CB8AC3E}">
        <p14:creationId xmlns:p14="http://schemas.microsoft.com/office/powerpoint/2010/main" val="1069760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teachers, do you have an ally at school you can talk to? </a:t>
            </a:r>
          </a:p>
          <a:p>
            <a:r>
              <a:rPr lang="en-US" dirty="0"/>
              <a:t>For admin – who do you turn to to ask questions or see if you’re on the right path? </a:t>
            </a:r>
          </a:p>
          <a:p>
            <a:endParaRPr lang="en-US" dirty="0"/>
          </a:p>
          <a:p>
            <a:r>
              <a:rPr lang="en-US" dirty="0"/>
              <a:t>Does your school trainings offer opportunities to brainstorm solutions?  Do your data teams have the chance to talk about family strengthening strategies? </a:t>
            </a:r>
          </a:p>
          <a:p>
            <a:endParaRPr lang="en-US" dirty="0"/>
          </a:p>
          <a:p>
            <a:r>
              <a:rPr lang="en-US" dirty="0"/>
              <a:t>You - each and every one of you - can also call SPIN. We are confidential and support families and professionals! </a:t>
            </a:r>
          </a:p>
        </p:txBody>
      </p:sp>
      <p:sp>
        <p:nvSpPr>
          <p:cNvPr id="4" name="Slide Number Placeholder 3"/>
          <p:cNvSpPr>
            <a:spLocks noGrp="1"/>
          </p:cNvSpPr>
          <p:nvPr>
            <p:ph type="sldNum" sz="quarter" idx="5"/>
          </p:nvPr>
        </p:nvSpPr>
        <p:spPr/>
        <p:txBody>
          <a:bodyPr/>
          <a:lstStyle/>
          <a:p>
            <a:fld id="{31DD1515-C8E5-2142-90C8-E6DB8A3E446C}" type="slidenum">
              <a:rPr lang="en-US" smtClean="0"/>
              <a:t>52</a:t>
            </a:fld>
            <a:endParaRPr lang="en-US"/>
          </a:p>
        </p:txBody>
      </p:sp>
    </p:spTree>
    <p:extLst>
      <p:ext uri="{BB962C8B-B14F-4D97-AF65-F5344CB8AC3E}">
        <p14:creationId xmlns:p14="http://schemas.microsoft.com/office/powerpoint/2010/main" val="31500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families understand what is age appropriate behavior, even if its not good behavior.  Guide families to resources, or consider a tutoring night to explain the current curriculum and how to  help kids achieve positive results. How about a behavior night and bring in a specialist? But be sure to invite ALL parents, not just the ones who you assume ”need” it.</a:t>
            </a:r>
          </a:p>
        </p:txBody>
      </p:sp>
      <p:sp>
        <p:nvSpPr>
          <p:cNvPr id="4" name="Slide Number Placeholder 3"/>
          <p:cNvSpPr>
            <a:spLocks noGrp="1"/>
          </p:cNvSpPr>
          <p:nvPr>
            <p:ph type="sldNum" sz="quarter" idx="5"/>
          </p:nvPr>
        </p:nvSpPr>
        <p:spPr/>
        <p:txBody>
          <a:bodyPr/>
          <a:lstStyle/>
          <a:p>
            <a:fld id="{31DD1515-C8E5-2142-90C8-E6DB8A3E446C}" type="slidenum">
              <a:rPr lang="en-US" smtClean="0"/>
              <a:t>53</a:t>
            </a:fld>
            <a:endParaRPr lang="en-US"/>
          </a:p>
        </p:txBody>
      </p:sp>
    </p:spTree>
    <p:extLst>
      <p:ext uri="{BB962C8B-B14F-4D97-AF65-F5344CB8AC3E}">
        <p14:creationId xmlns:p14="http://schemas.microsoft.com/office/powerpoint/2010/main" val="1301770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families, this is personal to THEM. It’s not personal TO YOU.  </a:t>
            </a:r>
          </a:p>
          <a:p>
            <a:endParaRPr lang="en-US" dirty="0"/>
          </a:p>
          <a:p>
            <a:r>
              <a:rPr lang="en-US" dirty="0"/>
              <a:t>crying is like venting - just a different way. </a:t>
            </a:r>
          </a:p>
        </p:txBody>
      </p:sp>
      <p:sp>
        <p:nvSpPr>
          <p:cNvPr id="4" name="Slide Number Placeholder 3"/>
          <p:cNvSpPr>
            <a:spLocks noGrp="1"/>
          </p:cNvSpPr>
          <p:nvPr>
            <p:ph type="sldNum" sz="quarter" idx="5"/>
          </p:nvPr>
        </p:nvSpPr>
        <p:spPr/>
        <p:txBody>
          <a:bodyPr/>
          <a:lstStyle/>
          <a:p>
            <a:fld id="{31DD1515-C8E5-2142-90C8-E6DB8A3E446C}" type="slidenum">
              <a:rPr lang="en-US" smtClean="0"/>
              <a:t>54</a:t>
            </a:fld>
            <a:endParaRPr lang="en-US"/>
          </a:p>
        </p:txBody>
      </p:sp>
    </p:spTree>
    <p:extLst>
      <p:ext uri="{BB962C8B-B14F-4D97-AF65-F5344CB8AC3E}">
        <p14:creationId xmlns:p14="http://schemas.microsoft.com/office/powerpoint/2010/main" val="170249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our teachers, staff, and related service providers - we appreciate you!</a:t>
            </a:r>
          </a:p>
        </p:txBody>
      </p:sp>
      <p:sp>
        <p:nvSpPr>
          <p:cNvPr id="4" name="Slide Number Placeholder 3"/>
          <p:cNvSpPr>
            <a:spLocks noGrp="1"/>
          </p:cNvSpPr>
          <p:nvPr>
            <p:ph type="sldNum" sz="quarter" idx="5"/>
          </p:nvPr>
        </p:nvSpPr>
        <p:spPr/>
        <p:txBody>
          <a:bodyPr/>
          <a:lstStyle/>
          <a:p>
            <a:fld id="{31DD1515-C8E5-2142-90C8-E6DB8A3E446C}" type="slidenum">
              <a:rPr lang="en-US" smtClean="0"/>
              <a:t>5</a:t>
            </a:fld>
            <a:endParaRPr lang="en-US"/>
          </a:p>
        </p:txBody>
      </p:sp>
    </p:spTree>
    <p:extLst>
      <p:ext uri="{BB962C8B-B14F-4D97-AF65-F5344CB8AC3E}">
        <p14:creationId xmlns:p14="http://schemas.microsoft.com/office/powerpoint/2010/main" val="1357204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Candy for those who speak up. </a:t>
            </a:r>
          </a:p>
        </p:txBody>
      </p:sp>
      <p:sp>
        <p:nvSpPr>
          <p:cNvPr id="4" name="Slide Number Placeholder 3"/>
          <p:cNvSpPr>
            <a:spLocks noGrp="1"/>
          </p:cNvSpPr>
          <p:nvPr>
            <p:ph type="sldNum" sz="quarter" idx="5"/>
          </p:nvPr>
        </p:nvSpPr>
        <p:spPr/>
        <p:txBody>
          <a:bodyPr/>
          <a:lstStyle/>
          <a:p>
            <a:fld id="{31DD1515-C8E5-2142-90C8-E6DB8A3E446C}" type="slidenum">
              <a:rPr lang="en-US" smtClean="0"/>
              <a:t>55</a:t>
            </a:fld>
            <a:endParaRPr lang="en-US"/>
          </a:p>
        </p:txBody>
      </p:sp>
    </p:spTree>
    <p:extLst>
      <p:ext uri="{BB962C8B-B14F-4D97-AF65-F5344CB8AC3E}">
        <p14:creationId xmlns:p14="http://schemas.microsoft.com/office/powerpoint/2010/main" val="1768111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find partners that share the same commonalities.  Same school, same work schedule, same grade… but it’s more difficult to make partner with someone who has a different perspective or lens.  But Those partnerships can be the BEST in achieving success! </a:t>
            </a:r>
          </a:p>
        </p:txBody>
      </p:sp>
      <p:sp>
        <p:nvSpPr>
          <p:cNvPr id="4" name="Slide Number Placeholder 3"/>
          <p:cNvSpPr>
            <a:spLocks noGrp="1"/>
          </p:cNvSpPr>
          <p:nvPr>
            <p:ph type="sldNum" sz="quarter" idx="5"/>
          </p:nvPr>
        </p:nvSpPr>
        <p:spPr/>
        <p:txBody>
          <a:bodyPr/>
          <a:lstStyle/>
          <a:p>
            <a:fld id="{31DD1515-C8E5-2142-90C8-E6DB8A3E446C}" type="slidenum">
              <a:rPr lang="en-US" smtClean="0"/>
              <a:t>57</a:t>
            </a:fld>
            <a:endParaRPr lang="en-US"/>
          </a:p>
        </p:txBody>
      </p:sp>
    </p:spTree>
    <p:extLst>
      <p:ext uri="{BB962C8B-B14F-4D97-AF65-F5344CB8AC3E}">
        <p14:creationId xmlns:p14="http://schemas.microsoft.com/office/powerpoint/2010/main" val="1636301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you are the professional in the partnership and it may need to start with you to extend the olive branch.  </a:t>
            </a:r>
          </a:p>
          <a:p>
            <a:endParaRPr lang="en-US" dirty="0"/>
          </a:p>
          <a:p>
            <a:r>
              <a:rPr lang="en-US" dirty="0"/>
              <a:t>if we have parents in the room, this means you too! </a:t>
            </a:r>
          </a:p>
        </p:txBody>
      </p:sp>
      <p:sp>
        <p:nvSpPr>
          <p:cNvPr id="4" name="Slide Number Placeholder 3"/>
          <p:cNvSpPr>
            <a:spLocks noGrp="1"/>
          </p:cNvSpPr>
          <p:nvPr>
            <p:ph type="sldNum" sz="quarter" idx="5"/>
          </p:nvPr>
        </p:nvSpPr>
        <p:spPr/>
        <p:txBody>
          <a:bodyPr/>
          <a:lstStyle/>
          <a:p>
            <a:fld id="{31DD1515-C8E5-2142-90C8-E6DB8A3E446C}" type="slidenum">
              <a:rPr lang="en-US" smtClean="0"/>
              <a:t>58</a:t>
            </a:fld>
            <a:endParaRPr lang="en-US"/>
          </a:p>
        </p:txBody>
      </p:sp>
    </p:spTree>
    <p:extLst>
      <p:ext uri="{BB962C8B-B14F-4D97-AF65-F5344CB8AC3E}">
        <p14:creationId xmlns:p14="http://schemas.microsoft.com/office/powerpoint/2010/main" val="2320206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of the stars/planets at the Zoo</a:t>
            </a:r>
          </a:p>
          <a:p>
            <a:endParaRPr lang="en-US" dirty="0"/>
          </a:p>
          <a:p>
            <a:r>
              <a:rPr lang="en-US" dirty="0"/>
              <a:t>For families, same things, no judging! teachers may have had a difficult parent that has made them very weary of parents.  Extend the olive branch and show how parents can be equal and understanding partners.</a:t>
            </a:r>
          </a:p>
          <a:p>
            <a:endParaRPr lang="en-US" dirty="0"/>
          </a:p>
        </p:txBody>
      </p:sp>
      <p:sp>
        <p:nvSpPr>
          <p:cNvPr id="4" name="Slide Number Placeholder 3"/>
          <p:cNvSpPr>
            <a:spLocks noGrp="1"/>
          </p:cNvSpPr>
          <p:nvPr>
            <p:ph type="sldNum" sz="quarter" idx="5"/>
          </p:nvPr>
        </p:nvSpPr>
        <p:spPr/>
        <p:txBody>
          <a:bodyPr/>
          <a:lstStyle/>
          <a:p>
            <a:fld id="{31DD1515-C8E5-2142-90C8-E6DB8A3E446C}" type="slidenum">
              <a:rPr lang="en-US" smtClean="0"/>
              <a:t>59</a:t>
            </a:fld>
            <a:endParaRPr lang="en-US"/>
          </a:p>
        </p:txBody>
      </p:sp>
    </p:spTree>
    <p:extLst>
      <p:ext uri="{BB962C8B-B14F-4D97-AF65-F5344CB8AC3E}">
        <p14:creationId xmlns:p14="http://schemas.microsoft.com/office/powerpoint/2010/main" val="3279025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about the math test and Mrs. Pierce</a:t>
            </a:r>
          </a:p>
        </p:txBody>
      </p:sp>
      <p:sp>
        <p:nvSpPr>
          <p:cNvPr id="4" name="Slide Number Placeholder 3"/>
          <p:cNvSpPr>
            <a:spLocks noGrp="1"/>
          </p:cNvSpPr>
          <p:nvPr>
            <p:ph type="sldNum" sz="quarter" idx="5"/>
          </p:nvPr>
        </p:nvSpPr>
        <p:spPr/>
        <p:txBody>
          <a:bodyPr/>
          <a:lstStyle/>
          <a:p>
            <a:fld id="{31DD1515-C8E5-2142-90C8-E6DB8A3E446C}" type="slidenum">
              <a:rPr lang="en-US" smtClean="0"/>
              <a:t>60</a:t>
            </a:fld>
            <a:endParaRPr lang="en-US"/>
          </a:p>
        </p:txBody>
      </p:sp>
    </p:spTree>
    <p:extLst>
      <p:ext uri="{BB962C8B-B14F-4D97-AF65-F5344CB8AC3E}">
        <p14:creationId xmlns:p14="http://schemas.microsoft.com/office/powerpoint/2010/main" val="3749017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bi-weekly check ins… or monthly parent meetings to share new ideas – in both directions. </a:t>
            </a:r>
          </a:p>
        </p:txBody>
      </p:sp>
      <p:sp>
        <p:nvSpPr>
          <p:cNvPr id="4" name="Slide Number Placeholder 3"/>
          <p:cNvSpPr>
            <a:spLocks noGrp="1"/>
          </p:cNvSpPr>
          <p:nvPr>
            <p:ph type="sldNum" sz="quarter" idx="5"/>
          </p:nvPr>
        </p:nvSpPr>
        <p:spPr/>
        <p:txBody>
          <a:bodyPr/>
          <a:lstStyle/>
          <a:p>
            <a:fld id="{31DD1515-C8E5-2142-90C8-E6DB8A3E446C}" type="slidenum">
              <a:rPr lang="en-US" smtClean="0"/>
              <a:t>61</a:t>
            </a:fld>
            <a:endParaRPr lang="en-US"/>
          </a:p>
        </p:txBody>
      </p:sp>
    </p:spTree>
    <p:extLst>
      <p:ext uri="{BB962C8B-B14F-4D97-AF65-F5344CB8AC3E}">
        <p14:creationId xmlns:p14="http://schemas.microsoft.com/office/powerpoint/2010/main" val="1333867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support staff (OT/PT SLP, ABA, etc.) for their reports and input about a month in advance. Send this info to the parent for review and comments. </a:t>
            </a:r>
          </a:p>
        </p:txBody>
      </p:sp>
      <p:sp>
        <p:nvSpPr>
          <p:cNvPr id="4" name="Slide Number Placeholder 3"/>
          <p:cNvSpPr>
            <a:spLocks noGrp="1"/>
          </p:cNvSpPr>
          <p:nvPr>
            <p:ph type="sldNum" sz="quarter" idx="5"/>
          </p:nvPr>
        </p:nvSpPr>
        <p:spPr/>
        <p:txBody>
          <a:bodyPr/>
          <a:lstStyle/>
          <a:p>
            <a:fld id="{31DD1515-C8E5-2142-90C8-E6DB8A3E446C}" type="slidenum">
              <a:rPr lang="en-US" smtClean="0"/>
              <a:t>62</a:t>
            </a:fld>
            <a:endParaRPr lang="en-US"/>
          </a:p>
        </p:txBody>
      </p:sp>
    </p:spTree>
    <p:extLst>
      <p:ext uri="{BB962C8B-B14F-4D97-AF65-F5344CB8AC3E}">
        <p14:creationId xmlns:p14="http://schemas.microsoft.com/office/powerpoint/2010/main" val="419846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parent or have not worked in the classroom, you can apply these questions to your own life experiences.</a:t>
            </a:r>
          </a:p>
          <a:p>
            <a:r>
              <a:rPr lang="en-US" dirty="0"/>
              <a:t>The alternative title of this game is “Chocolate Saves Lives”  or “Start the meeting with Chocolate”</a:t>
            </a:r>
          </a:p>
          <a:p>
            <a:r>
              <a:rPr lang="en-US" dirty="0"/>
              <a:t>This is a strategy I used when starting an IEP meeting.  I’d bring chocolate and fruit to tired staff after a long day. </a:t>
            </a:r>
          </a:p>
          <a:p>
            <a:r>
              <a:rPr lang="en-US" dirty="0"/>
              <a:t>Pass around the Hershey Kisses bowl and take as many as you need. We are not grading today! </a:t>
            </a:r>
          </a:p>
        </p:txBody>
      </p:sp>
      <p:sp>
        <p:nvSpPr>
          <p:cNvPr id="4" name="Slide Number Placeholder 3"/>
          <p:cNvSpPr>
            <a:spLocks noGrp="1"/>
          </p:cNvSpPr>
          <p:nvPr>
            <p:ph type="sldNum" sz="quarter" idx="5"/>
          </p:nvPr>
        </p:nvSpPr>
        <p:spPr/>
        <p:txBody>
          <a:bodyPr/>
          <a:lstStyle/>
          <a:p>
            <a:fld id="{31DD1515-C8E5-2142-90C8-E6DB8A3E446C}" type="slidenum">
              <a:rPr lang="en-US" smtClean="0"/>
              <a:t>6</a:t>
            </a:fld>
            <a:endParaRPr lang="en-US"/>
          </a:p>
        </p:txBody>
      </p:sp>
    </p:spTree>
    <p:extLst>
      <p:ext uri="{BB962C8B-B14F-4D97-AF65-F5344CB8AC3E}">
        <p14:creationId xmlns:p14="http://schemas.microsoft.com/office/powerpoint/2010/main" val="91695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talking about Family-School partnerships. But what do we mean by that?  Lets think of it as a continuum.</a:t>
            </a:r>
          </a:p>
        </p:txBody>
      </p:sp>
      <p:sp>
        <p:nvSpPr>
          <p:cNvPr id="4" name="Slide Number Placeholder 3"/>
          <p:cNvSpPr>
            <a:spLocks noGrp="1"/>
          </p:cNvSpPr>
          <p:nvPr>
            <p:ph type="sldNum" sz="quarter" idx="5"/>
          </p:nvPr>
        </p:nvSpPr>
        <p:spPr/>
        <p:txBody>
          <a:bodyPr/>
          <a:lstStyle/>
          <a:p>
            <a:fld id="{31DD1515-C8E5-2142-90C8-E6DB8A3E446C}" type="slidenum">
              <a:rPr lang="en-US" smtClean="0"/>
              <a:t>7</a:t>
            </a:fld>
            <a:endParaRPr lang="en-US"/>
          </a:p>
        </p:txBody>
      </p:sp>
    </p:spTree>
    <p:extLst>
      <p:ext uri="{BB962C8B-B14F-4D97-AF65-F5344CB8AC3E}">
        <p14:creationId xmlns:p14="http://schemas.microsoft.com/office/powerpoint/2010/main" val="3512448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invited parents to Open House, they came, saw my room, said hello and then left. But they didn’t really get to tell me that all the wonderful decorations in my room were a bit overwhelming to their child and could be the reason they are not ”paying attention” in class. </a:t>
            </a:r>
          </a:p>
        </p:txBody>
      </p:sp>
      <p:sp>
        <p:nvSpPr>
          <p:cNvPr id="4" name="Slide Number Placeholder 3"/>
          <p:cNvSpPr>
            <a:spLocks noGrp="1"/>
          </p:cNvSpPr>
          <p:nvPr>
            <p:ph type="sldNum" sz="quarter" idx="5"/>
          </p:nvPr>
        </p:nvSpPr>
        <p:spPr/>
        <p:txBody>
          <a:bodyPr/>
          <a:lstStyle/>
          <a:p>
            <a:fld id="{31DD1515-C8E5-2142-90C8-E6DB8A3E446C}" type="slidenum">
              <a:rPr lang="en-US" smtClean="0"/>
              <a:t>8</a:t>
            </a:fld>
            <a:endParaRPr lang="en-US"/>
          </a:p>
        </p:txBody>
      </p:sp>
    </p:spTree>
    <p:extLst>
      <p:ext uri="{BB962C8B-B14F-4D97-AF65-F5344CB8AC3E}">
        <p14:creationId xmlns:p14="http://schemas.microsoft.com/office/powerpoint/2010/main" val="1961622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invite me to a Principal Talk Story and let me share some ideas with you about the drop off route at school, and then you make some changes based on parent feedback, I’ll be more inclined to come to the next meeting. And I’ll feel proud that I helped make the school better for all families, not just mine.  I’m a part of the school community! </a:t>
            </a:r>
          </a:p>
          <a:p>
            <a:endParaRPr lang="en-US" dirty="0"/>
          </a:p>
          <a:p>
            <a:r>
              <a:rPr lang="en-US" dirty="0"/>
              <a:t>And please remember that if you have a Principal Coffee Talk at 9:00 am on Tuesday, you are only reaching parents who do not work, don't have young kids at home and have the time in the day to come.  I always wanted to go, but never could due to work </a:t>
            </a:r>
            <a:r>
              <a:rPr lang="en-US" dirty="0" err="1"/>
              <a:t>committements</a:t>
            </a:r>
            <a:r>
              <a:rPr lang="en-US" dirty="0"/>
              <a:t>. </a:t>
            </a:r>
          </a:p>
        </p:txBody>
      </p:sp>
      <p:sp>
        <p:nvSpPr>
          <p:cNvPr id="4" name="Slide Number Placeholder 3"/>
          <p:cNvSpPr>
            <a:spLocks noGrp="1"/>
          </p:cNvSpPr>
          <p:nvPr>
            <p:ph type="sldNum" sz="quarter" idx="5"/>
          </p:nvPr>
        </p:nvSpPr>
        <p:spPr/>
        <p:txBody>
          <a:bodyPr/>
          <a:lstStyle/>
          <a:p>
            <a:fld id="{31DD1515-C8E5-2142-90C8-E6DB8A3E446C}" type="slidenum">
              <a:rPr lang="en-US" smtClean="0"/>
              <a:t>9</a:t>
            </a:fld>
            <a:endParaRPr lang="en-US"/>
          </a:p>
        </p:txBody>
      </p:sp>
    </p:spTree>
    <p:extLst>
      <p:ext uri="{BB962C8B-B14F-4D97-AF65-F5344CB8AC3E}">
        <p14:creationId xmlns:p14="http://schemas.microsoft.com/office/powerpoint/2010/main" val="273314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PTA has standards for Family School Partnerships.  And the Hawaii BOE has adopted these 6 standards. This happened at the urging of Parent Advocates for several years in a row. </a:t>
            </a:r>
          </a:p>
          <a:p>
            <a:endParaRPr lang="en-US" dirty="0"/>
          </a:p>
          <a:p>
            <a:r>
              <a:rPr lang="en-US" dirty="0"/>
              <a:t>A word about #6 - Our School Community Council has community members. I'm one of them, since my kid graduated last year. But there are other ways to include community members and business into your school community. </a:t>
            </a:r>
          </a:p>
        </p:txBody>
      </p:sp>
      <p:sp>
        <p:nvSpPr>
          <p:cNvPr id="4" name="Slide Number Placeholder 3"/>
          <p:cNvSpPr>
            <a:spLocks noGrp="1"/>
          </p:cNvSpPr>
          <p:nvPr>
            <p:ph type="sldNum" sz="quarter" idx="5"/>
          </p:nvPr>
        </p:nvSpPr>
        <p:spPr/>
        <p:txBody>
          <a:bodyPr/>
          <a:lstStyle/>
          <a:p>
            <a:fld id="{31DD1515-C8E5-2142-90C8-E6DB8A3E446C}" type="slidenum">
              <a:rPr lang="en-US" smtClean="0"/>
              <a:t>10</a:t>
            </a:fld>
            <a:endParaRPr lang="en-US"/>
          </a:p>
        </p:txBody>
      </p:sp>
    </p:spTree>
    <p:extLst>
      <p:ext uri="{BB962C8B-B14F-4D97-AF65-F5344CB8AC3E}">
        <p14:creationId xmlns:p14="http://schemas.microsoft.com/office/powerpoint/2010/main" val="44437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89DB-02CF-8356-CE69-ABD851F2C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A9F0BE-ED63-2FCD-2444-751F3046A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F6CD93-DF2A-3EF2-A6AC-0859CFD056FC}"/>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E725FFAF-CE18-C79B-3858-4EB659DD7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7D397-F894-B8DF-E82F-C5D713A5C117}"/>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511603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F5DD-084E-B54A-DE13-FCB4F98246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D46509-B4B3-83AB-A2ED-BFC554FDBF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D599E-32F3-63F8-75F7-D67622273B13}"/>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CC5C1746-7823-D9CD-4AA5-0045538A4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B1FA6-B58F-3BC8-88C3-5F5140387C90}"/>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2563258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8CDAF3-565C-253E-3EDD-FDB1F13BD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AF02B-B530-683C-1300-E8292E716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E9BDC-1CFD-5E0E-43B7-0546BE359DC7}"/>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C33464BE-7162-CE1B-4D01-CC7C30867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3707D-3648-B174-5308-EB0D5DB8FB22}"/>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82363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5122A-E21F-BFF4-B21C-441C5F78D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72FCF-A6A6-7648-8088-571A876F26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4D50-3A35-4CA4-6EB1-16254DCDFA83}"/>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D2BEC06C-A814-060D-6D06-5175E992D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75D89-B0AA-97F8-A78B-0702618C8F1A}"/>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874084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5ADB-B4D6-AFD8-DC15-7ED47435E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E77CF9-9BB6-7496-EE7C-1EC15CC1D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8C359-8B69-D34B-4976-D10BDCB3F3B3}"/>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2B11AE32-A002-C686-7DEA-1CB7B8BA6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8C5B6-EA37-FD90-DD58-B973781A2A23}"/>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1819355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4EF9-1B18-36FB-1AEA-CDEF04849F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C73BA-052B-72C8-A204-8F07162772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9114F6-0BC9-5F34-DABA-20D7D6F39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8CDA7-15F9-5AA5-33CF-896286CF63D6}"/>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6" name="Footer Placeholder 5">
            <a:extLst>
              <a:ext uri="{FF2B5EF4-FFF2-40B4-BE49-F238E27FC236}">
                <a16:creationId xmlns:a16="http://schemas.microsoft.com/office/drawing/2014/main" id="{6493CF55-34BC-FA5E-255F-366C95F43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F7106-C8D9-43D0-4097-957662C0D71E}"/>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238624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83FE-E3B6-1EFF-A241-4469B3A954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E3B2CC-BF36-306C-63E7-17FF7BB9EB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DEF206-F5A9-12BA-D3FB-962B55AD61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48AFDC-B4A1-86AF-3AAE-24F32D206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45EDE9-9649-9153-2F4B-BA5E27E7C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C6B10-332A-21F5-7661-1F2221ED257A}"/>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8" name="Footer Placeholder 7">
            <a:extLst>
              <a:ext uri="{FF2B5EF4-FFF2-40B4-BE49-F238E27FC236}">
                <a16:creationId xmlns:a16="http://schemas.microsoft.com/office/drawing/2014/main" id="{605BE639-5BE4-E303-C71A-1EFA81A24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7DCE12-C87F-593A-C81E-35FEED82BF36}"/>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230004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951D-A50D-7EC8-CBC2-0A5318B000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8E01B2-5E49-8368-3028-093E9730892A}"/>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4" name="Footer Placeholder 3">
            <a:extLst>
              <a:ext uri="{FF2B5EF4-FFF2-40B4-BE49-F238E27FC236}">
                <a16:creationId xmlns:a16="http://schemas.microsoft.com/office/drawing/2014/main" id="{2B7299C0-9D22-5140-4C27-F13FF4577B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48083D-B91C-F7E9-68B9-071AB824B3F9}"/>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37171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AA7D6-399E-9F0F-0BF9-CE5B7425BA6C}"/>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3" name="Footer Placeholder 2">
            <a:extLst>
              <a:ext uri="{FF2B5EF4-FFF2-40B4-BE49-F238E27FC236}">
                <a16:creationId xmlns:a16="http://schemas.microsoft.com/office/drawing/2014/main" id="{655FB85E-796C-A067-A318-F01B99730C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CC79A4-C3E3-3E3D-EB3C-A2DBFD212EBF}"/>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6248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CCD2-1283-5B61-2A42-54464444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CB9F0F-9950-387B-40B3-073B5616A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E880B-DE7D-8DFC-0576-211F32BCA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48338-C239-FA9A-7C99-725A610A3FBD}"/>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6" name="Footer Placeholder 5">
            <a:extLst>
              <a:ext uri="{FF2B5EF4-FFF2-40B4-BE49-F238E27FC236}">
                <a16:creationId xmlns:a16="http://schemas.microsoft.com/office/drawing/2014/main" id="{A09FAD48-0A8D-917C-518B-43019016E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E7542-C5F0-FEE0-F550-1B2BF7DEF938}"/>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36691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879F-39A8-A7F8-070C-6D4742CF1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309618-1350-5D5B-C328-712BA6EF2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C09895-7EA1-A4DF-4B20-80FCD622E2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0929D6-A330-DC2A-EF3C-DF2F5F484260}"/>
              </a:ext>
            </a:extLst>
          </p:cNvPr>
          <p:cNvSpPr>
            <a:spLocks noGrp="1"/>
          </p:cNvSpPr>
          <p:nvPr>
            <p:ph type="dt" sz="half" idx="10"/>
          </p:nvPr>
        </p:nvSpPr>
        <p:spPr/>
        <p:txBody>
          <a:bodyPr/>
          <a:lstStyle/>
          <a:p>
            <a:fld id="{73757859-7CC7-AA44-9EEF-76A73902AF83}" type="datetimeFigureOut">
              <a:rPr lang="en-US" smtClean="0"/>
              <a:t>3/15/23</a:t>
            </a:fld>
            <a:endParaRPr lang="en-US"/>
          </a:p>
        </p:txBody>
      </p:sp>
      <p:sp>
        <p:nvSpPr>
          <p:cNvPr id="6" name="Footer Placeholder 5">
            <a:extLst>
              <a:ext uri="{FF2B5EF4-FFF2-40B4-BE49-F238E27FC236}">
                <a16:creationId xmlns:a16="http://schemas.microsoft.com/office/drawing/2014/main" id="{62353116-5980-F599-B2DC-E6E66F68E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14F9-7A2C-64CA-0B48-D962D877BBAC}"/>
              </a:ext>
            </a:extLst>
          </p:cNvPr>
          <p:cNvSpPr>
            <a:spLocks noGrp="1"/>
          </p:cNvSpPr>
          <p:nvPr>
            <p:ph type="sldNum" sz="quarter" idx="12"/>
          </p:nvPr>
        </p:nvSpPr>
        <p:spPr/>
        <p:txBody>
          <a:bodyPr/>
          <a:lstStyle/>
          <a:p>
            <a:fld id="{2F099059-2500-1347-AEFE-19AE28149B5E}" type="slidenum">
              <a:rPr lang="en-US" smtClean="0"/>
              <a:t>‹#›</a:t>
            </a:fld>
            <a:endParaRPr lang="en-US"/>
          </a:p>
        </p:txBody>
      </p:sp>
    </p:spTree>
    <p:extLst>
      <p:ext uri="{BB962C8B-B14F-4D97-AF65-F5344CB8AC3E}">
        <p14:creationId xmlns:p14="http://schemas.microsoft.com/office/powerpoint/2010/main" val="215745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4A4E9-4CDF-2BA9-C7D5-741646758B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0295B0-550B-9CBE-9413-BFCBA0993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8D685-F231-7AA0-2BD7-977388CD4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57859-7CC7-AA44-9EEF-76A73902AF83}" type="datetimeFigureOut">
              <a:rPr lang="en-US" smtClean="0"/>
              <a:t>3/15/23</a:t>
            </a:fld>
            <a:endParaRPr lang="en-US"/>
          </a:p>
        </p:txBody>
      </p:sp>
      <p:sp>
        <p:nvSpPr>
          <p:cNvPr id="5" name="Footer Placeholder 4">
            <a:extLst>
              <a:ext uri="{FF2B5EF4-FFF2-40B4-BE49-F238E27FC236}">
                <a16:creationId xmlns:a16="http://schemas.microsoft.com/office/drawing/2014/main" id="{9AB4819D-554F-C9CB-BB3F-BE8ACF6614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EAEE7A-D060-37B2-03FD-EB04AB90A2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99059-2500-1347-AEFE-19AE28149B5E}" type="slidenum">
              <a:rPr lang="en-US" smtClean="0"/>
              <a:t>‹#›</a:t>
            </a:fld>
            <a:endParaRPr lang="en-US"/>
          </a:p>
        </p:txBody>
      </p:sp>
    </p:spTree>
    <p:extLst>
      <p:ext uri="{BB962C8B-B14F-4D97-AF65-F5344CB8AC3E}">
        <p14:creationId xmlns:p14="http://schemas.microsoft.com/office/powerpoint/2010/main" val="634343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hyperlink" Target="https://www.happybrainscience.com/blog/how-to-use-a-fun-party-game-to-tackle-implicit-bias/"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symondsresearch.com/unconscious-bias-quiz/"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12.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leonardcheshire.org/sites/default/files/2021-11/Inclusive-games.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s://www.leonardcheshire.org/sites/default/files/2021-11/Inclusive-games.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positivepsychology.com/communication-exercises-for-work/"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hyperlink" Target="https://positivepsychology.com/communication-exercises-for-work/"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ssp.org/our-work/project/strengthening-familie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cssp.org/resource/about-strengthening-families-and-the-protective-factors-framework/" TargetMode="External"/><Relationship Id="rId7" Type="http://schemas.openxmlformats.org/officeDocument/2006/relationships/diagramColors" Target="../diagrams/colors3.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www.understood.org/articles/parent-advocacy-ste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understood.org/articles/download-parent-teacher-conference-workshee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1.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mailto:susan.rocco@doh.Hawaii.gov" TargetMode="External"/><Relationship Id="rId7"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hyperlink" Target="http://www.spinhawaii.org/" TargetMode="External"/><Relationship Id="rId5" Type="http://schemas.openxmlformats.org/officeDocument/2006/relationships/hyperlink" Target="http://www.spinconference.org/" TargetMode="External"/><Relationship Id="rId4" Type="http://schemas.openxmlformats.org/officeDocument/2006/relationships/hyperlink" Target="mailto:amanda.Kaahanui@doh.Hawaii.gov" TargetMode="Externa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familyengagement.nipissingu.ca/2014/10/23/partnership-engagement-involvement-is-it-really-just-semantics/" TargetMode="External"/><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1.jpg"/><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hyperlink" Target="https://www.pta.org/home/run-your-pta/family-school-partnerships" TargetMode="External"/><Relationship Id="rId9" Type="http://schemas.openxmlformats.org/officeDocument/2006/relationships/diagramColors" Target="../diagrams/colors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parents4publicschools.org/family-involvement-vs-family-engagement-whats-the-differen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parents4publicschools.org/family-involvement-vs-family-engagement-whats-the-differ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riting implement, pencil, stationary, pen&#10;&#10;Description automatically generated">
            <a:extLst>
              <a:ext uri="{FF2B5EF4-FFF2-40B4-BE49-F238E27FC236}">
                <a16:creationId xmlns:a16="http://schemas.microsoft.com/office/drawing/2014/main" id="{79B71D2E-D686-5CA7-7B60-7B6FF22BFD39}"/>
              </a:ext>
            </a:extLst>
          </p:cNvPr>
          <p:cNvPicPr>
            <a:picLocks noChangeAspect="1"/>
          </p:cNvPicPr>
          <p:nvPr/>
        </p:nvPicPr>
        <p:blipFill>
          <a:blip r:embed="rId2"/>
          <a:stretch>
            <a:fillRect/>
          </a:stretch>
        </p:blipFill>
        <p:spPr>
          <a:xfrm>
            <a:off x="0" y="0"/>
            <a:ext cx="12192000" cy="6863379"/>
          </a:xfrm>
          <a:prstGeom prst="rect">
            <a:avLst/>
          </a:prstGeom>
        </p:spPr>
      </p:pic>
      <p:sp>
        <p:nvSpPr>
          <p:cNvPr id="2" name="Title 1">
            <a:extLst>
              <a:ext uri="{FF2B5EF4-FFF2-40B4-BE49-F238E27FC236}">
                <a16:creationId xmlns:a16="http://schemas.microsoft.com/office/drawing/2014/main" id="{1F4647C7-F0E4-7A21-B050-39836187B607}"/>
              </a:ext>
            </a:extLst>
          </p:cNvPr>
          <p:cNvSpPr>
            <a:spLocks noGrp="1"/>
          </p:cNvSpPr>
          <p:nvPr>
            <p:ph type="ctrTitle"/>
          </p:nvPr>
        </p:nvSpPr>
        <p:spPr>
          <a:xfrm>
            <a:off x="1825214" y="884609"/>
            <a:ext cx="9144000" cy="2387600"/>
          </a:xfrm>
        </p:spPr>
        <p:txBody>
          <a:bodyPr/>
          <a:lstStyle/>
          <a:p>
            <a:r>
              <a:rPr lang="en-US" dirty="0"/>
              <a:t>Building Better Family/School Partnerships</a:t>
            </a:r>
          </a:p>
        </p:txBody>
      </p:sp>
      <p:sp>
        <p:nvSpPr>
          <p:cNvPr id="3" name="Subtitle 2">
            <a:extLst>
              <a:ext uri="{FF2B5EF4-FFF2-40B4-BE49-F238E27FC236}">
                <a16:creationId xmlns:a16="http://schemas.microsoft.com/office/drawing/2014/main" id="{05CD5E63-750E-885D-7511-DC44CB94BED3}"/>
              </a:ext>
            </a:extLst>
          </p:cNvPr>
          <p:cNvSpPr>
            <a:spLocks noGrp="1"/>
          </p:cNvSpPr>
          <p:nvPr>
            <p:ph type="subTitle" idx="1"/>
          </p:nvPr>
        </p:nvSpPr>
        <p:spPr>
          <a:xfrm>
            <a:off x="1825214" y="3600045"/>
            <a:ext cx="9144000" cy="3537608"/>
          </a:xfrm>
        </p:spPr>
        <p:txBody>
          <a:bodyPr>
            <a:normAutofit/>
          </a:bodyPr>
          <a:lstStyle/>
          <a:p>
            <a:r>
              <a:rPr lang="en-US" dirty="0"/>
              <a:t>Strategies &amp; Communication Tools</a:t>
            </a:r>
          </a:p>
          <a:p>
            <a:endParaRPr lang="en-US" dirty="0"/>
          </a:p>
          <a:p>
            <a:endParaRPr lang="en-US" dirty="0"/>
          </a:p>
          <a:p>
            <a:r>
              <a:rPr lang="en-US" dirty="0"/>
              <a:t>By Amanda Kaahanui &amp; Susan Rocco</a:t>
            </a:r>
          </a:p>
          <a:p>
            <a:r>
              <a:rPr lang="en-US" dirty="0"/>
              <a:t>Special Parent Information Network</a:t>
            </a:r>
          </a:p>
          <a:p>
            <a:endParaRPr lang="en-US" dirty="0"/>
          </a:p>
          <a:p>
            <a:endParaRPr lang="en-US" dirty="0"/>
          </a:p>
        </p:txBody>
      </p:sp>
    </p:spTree>
    <p:extLst>
      <p:ext uri="{BB962C8B-B14F-4D97-AF65-F5344CB8AC3E}">
        <p14:creationId xmlns:p14="http://schemas.microsoft.com/office/powerpoint/2010/main" val="2823000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B06C-9BA9-6068-4972-410B859EDB68}"/>
              </a:ext>
            </a:extLst>
          </p:cNvPr>
          <p:cNvSpPr>
            <a:spLocks noGrp="1"/>
          </p:cNvSpPr>
          <p:nvPr>
            <p:ph type="title"/>
          </p:nvPr>
        </p:nvSpPr>
        <p:spPr>
          <a:xfrm>
            <a:off x="932793" y="0"/>
            <a:ext cx="10515600" cy="1325563"/>
          </a:xfrm>
        </p:spPr>
        <p:txBody>
          <a:bodyPr/>
          <a:lstStyle/>
          <a:p>
            <a:pPr algn="ctr"/>
            <a:r>
              <a:rPr lang="en-US" dirty="0"/>
              <a:t>Parent Partnerships: National PTA Standards</a:t>
            </a:r>
          </a:p>
        </p:txBody>
      </p:sp>
      <p:pic>
        <p:nvPicPr>
          <p:cNvPr id="15" name="Content Placeholder 14" descr="Timeline&#10;&#10;Description automatically generated">
            <a:extLst>
              <a:ext uri="{FF2B5EF4-FFF2-40B4-BE49-F238E27FC236}">
                <a16:creationId xmlns:a16="http://schemas.microsoft.com/office/drawing/2014/main" id="{E70571FB-2A6E-F876-9F91-1A5B5533CA9D}"/>
              </a:ext>
            </a:extLst>
          </p:cNvPr>
          <p:cNvPicPr>
            <a:picLocks noGrp="1" noChangeAspect="1"/>
          </p:cNvPicPr>
          <p:nvPr>
            <p:ph idx="1"/>
          </p:nvPr>
        </p:nvPicPr>
        <p:blipFill>
          <a:blip r:embed="rId3"/>
          <a:stretch>
            <a:fillRect/>
          </a:stretch>
        </p:blipFill>
        <p:spPr>
          <a:xfrm>
            <a:off x="2418570" y="1994370"/>
            <a:ext cx="7030230" cy="4968734"/>
          </a:xfrm>
        </p:spPr>
      </p:pic>
      <p:graphicFrame>
        <p:nvGraphicFramePr>
          <p:cNvPr id="3" name="Diagram 2">
            <a:extLst>
              <a:ext uri="{FF2B5EF4-FFF2-40B4-BE49-F238E27FC236}">
                <a16:creationId xmlns:a16="http://schemas.microsoft.com/office/drawing/2014/main" id="{B31FE4D5-7148-969C-9D48-A1C010B70C69}"/>
              </a:ext>
            </a:extLst>
          </p:cNvPr>
          <p:cNvGraphicFramePr/>
          <p:nvPr>
            <p:extLst>
              <p:ext uri="{D42A27DB-BD31-4B8C-83A1-F6EECF244321}">
                <p14:modId xmlns:p14="http://schemas.microsoft.com/office/powerpoint/2010/main" val="2187329796"/>
              </p:ext>
            </p:extLst>
          </p:nvPr>
        </p:nvGraphicFramePr>
        <p:xfrm>
          <a:off x="3149530" y="467759"/>
          <a:ext cx="6064470" cy="23069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430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AC7F534B-33BD-0D5E-B4F7-60BBB06FB4AD}"/>
              </a:ext>
            </a:extLst>
          </p:cNvPr>
          <p:cNvPicPr>
            <a:picLocks noChangeAspect="1"/>
          </p:cNvPicPr>
          <p:nvPr/>
        </p:nvPicPr>
        <p:blipFill rotWithShape="1">
          <a:blip r:embed="rId3"/>
          <a:srcRect l="13956" t="34819" r="17691" b="6211"/>
          <a:stretch/>
        </p:blipFill>
        <p:spPr>
          <a:xfrm>
            <a:off x="3272340" y="1547582"/>
            <a:ext cx="8591344" cy="4403835"/>
          </a:xfrm>
          <a:prstGeom prst="rect">
            <a:avLst/>
          </a:prstGeom>
        </p:spPr>
      </p:pic>
      <p:sp>
        <p:nvSpPr>
          <p:cNvPr id="4" name="Rectangle 3">
            <a:extLst>
              <a:ext uri="{FF2B5EF4-FFF2-40B4-BE49-F238E27FC236}">
                <a16:creationId xmlns:a16="http://schemas.microsoft.com/office/drawing/2014/main" id="{E878A8A9-4D50-785F-BA3A-A7C2F4125E55}"/>
              </a:ext>
            </a:extLst>
          </p:cNvPr>
          <p:cNvSpPr/>
          <p:nvPr/>
        </p:nvSpPr>
        <p:spPr>
          <a:xfrm>
            <a:off x="1334429" y="139834"/>
            <a:ext cx="9523141" cy="1015663"/>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HIBOE on Family Partnership</a:t>
            </a:r>
            <a:endParaRPr lang="en-US" sz="60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455D9CD-FE28-9D1A-00E3-2CACFC1BD7B2}"/>
              </a:ext>
            </a:extLst>
          </p:cNvPr>
          <p:cNvPicPr>
            <a:picLocks noChangeAspect="1"/>
          </p:cNvPicPr>
          <p:nvPr/>
        </p:nvPicPr>
        <p:blipFill rotWithShape="1">
          <a:blip r:embed="rId4"/>
          <a:srcRect l="11552" t="28700" r="22569" b="6363"/>
          <a:stretch/>
        </p:blipFill>
        <p:spPr>
          <a:xfrm>
            <a:off x="705771" y="1256160"/>
            <a:ext cx="2189029" cy="2072177"/>
          </a:xfrm>
          <a:prstGeom prst="rect">
            <a:avLst/>
          </a:prstGeom>
        </p:spPr>
      </p:pic>
      <p:pic>
        <p:nvPicPr>
          <p:cNvPr id="7" name="Content Placeholder 14" descr="Timeline&#10;&#10;Description automatically generated">
            <a:extLst>
              <a:ext uri="{FF2B5EF4-FFF2-40B4-BE49-F238E27FC236}">
                <a16:creationId xmlns:a16="http://schemas.microsoft.com/office/drawing/2014/main" id="{B82F142F-A284-E510-F187-E219AC5DDC7E}"/>
              </a:ext>
            </a:extLst>
          </p:cNvPr>
          <p:cNvPicPr>
            <a:picLocks noChangeAspect="1"/>
          </p:cNvPicPr>
          <p:nvPr/>
        </p:nvPicPr>
        <p:blipFill rotWithShape="1">
          <a:blip r:embed="rId5"/>
          <a:srcRect l="39900" t="27862" r="39768" b="55949"/>
          <a:stretch/>
        </p:blipFill>
        <p:spPr>
          <a:xfrm>
            <a:off x="525515" y="3429000"/>
            <a:ext cx="2591410" cy="1458280"/>
          </a:xfrm>
          <a:prstGeom prst="rect">
            <a:avLst/>
          </a:prstGeom>
        </p:spPr>
      </p:pic>
      <p:pic>
        <p:nvPicPr>
          <p:cNvPr id="8" name="Content Placeholder 14" descr="Timeline&#10;&#10;Description automatically generated">
            <a:extLst>
              <a:ext uri="{FF2B5EF4-FFF2-40B4-BE49-F238E27FC236}">
                <a16:creationId xmlns:a16="http://schemas.microsoft.com/office/drawing/2014/main" id="{A715DF65-D8CE-8659-AD11-C161F7F5D523}"/>
              </a:ext>
            </a:extLst>
          </p:cNvPr>
          <p:cNvPicPr>
            <a:picLocks noChangeAspect="1"/>
          </p:cNvPicPr>
          <p:nvPr/>
        </p:nvPicPr>
        <p:blipFill rotWithShape="1">
          <a:blip r:embed="rId5"/>
          <a:srcRect l="66213" t="27861" r="13455" b="49392"/>
          <a:stretch/>
        </p:blipFill>
        <p:spPr>
          <a:xfrm>
            <a:off x="705771" y="4987943"/>
            <a:ext cx="2230897" cy="1763920"/>
          </a:xfrm>
          <a:prstGeom prst="rect">
            <a:avLst/>
          </a:prstGeom>
        </p:spPr>
      </p:pic>
    </p:spTree>
    <p:extLst>
      <p:ext uri="{BB962C8B-B14F-4D97-AF65-F5344CB8AC3E}">
        <p14:creationId xmlns:p14="http://schemas.microsoft.com/office/powerpoint/2010/main" val="3792717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E5040270-2213-D7B6-19A5-02F30B7E8D40}"/>
              </a:ext>
            </a:extLst>
          </p:cNvPr>
          <p:cNvPicPr>
            <a:picLocks noChangeAspect="1"/>
          </p:cNvPicPr>
          <p:nvPr/>
        </p:nvPicPr>
        <p:blipFill rotWithShape="1">
          <a:blip r:embed="rId2"/>
          <a:srcRect l="19643" t="37061" r="17883" b="5533"/>
          <a:stretch/>
        </p:blipFill>
        <p:spPr>
          <a:xfrm>
            <a:off x="3588532" y="1505606"/>
            <a:ext cx="8319273" cy="4443249"/>
          </a:xfrm>
          <a:prstGeom prst="rect">
            <a:avLst/>
          </a:prstGeom>
        </p:spPr>
      </p:pic>
      <p:pic>
        <p:nvPicPr>
          <p:cNvPr id="4" name="Content Placeholder 14" descr="Timeline&#10;&#10;Description automatically generated">
            <a:extLst>
              <a:ext uri="{FF2B5EF4-FFF2-40B4-BE49-F238E27FC236}">
                <a16:creationId xmlns:a16="http://schemas.microsoft.com/office/drawing/2014/main" id="{F5CCD9B2-6EAB-E516-7DB2-F41106CD1201}"/>
              </a:ext>
            </a:extLst>
          </p:cNvPr>
          <p:cNvPicPr>
            <a:picLocks noChangeAspect="1"/>
          </p:cNvPicPr>
          <p:nvPr/>
        </p:nvPicPr>
        <p:blipFill rotWithShape="1">
          <a:blip r:embed="rId3"/>
          <a:srcRect l="15243" t="61873" r="65781" b="17820"/>
          <a:stretch/>
        </p:blipFill>
        <p:spPr>
          <a:xfrm>
            <a:off x="666328" y="1206186"/>
            <a:ext cx="2444651" cy="1848966"/>
          </a:xfrm>
          <a:prstGeom prst="rect">
            <a:avLst/>
          </a:prstGeom>
        </p:spPr>
      </p:pic>
      <p:pic>
        <p:nvPicPr>
          <p:cNvPr id="5" name="Content Placeholder 14" descr="Timeline&#10;&#10;Description automatically generated">
            <a:extLst>
              <a:ext uri="{FF2B5EF4-FFF2-40B4-BE49-F238E27FC236}">
                <a16:creationId xmlns:a16="http://schemas.microsoft.com/office/drawing/2014/main" id="{BA238CD6-77C9-122C-9E62-7B4CC275BBE9}"/>
              </a:ext>
            </a:extLst>
          </p:cNvPr>
          <p:cNvPicPr>
            <a:picLocks noChangeAspect="1"/>
          </p:cNvPicPr>
          <p:nvPr/>
        </p:nvPicPr>
        <p:blipFill rotWithShape="1">
          <a:blip r:embed="rId3"/>
          <a:srcRect l="40947" t="52723" r="40365" b="30566"/>
          <a:stretch/>
        </p:blipFill>
        <p:spPr>
          <a:xfrm>
            <a:off x="666411" y="3238346"/>
            <a:ext cx="2444651" cy="1545023"/>
          </a:xfrm>
          <a:prstGeom prst="rect">
            <a:avLst/>
          </a:prstGeom>
        </p:spPr>
      </p:pic>
      <p:pic>
        <p:nvPicPr>
          <p:cNvPr id="6" name="Content Placeholder 14" descr="Timeline&#10;&#10;Description automatically generated">
            <a:extLst>
              <a:ext uri="{FF2B5EF4-FFF2-40B4-BE49-F238E27FC236}">
                <a16:creationId xmlns:a16="http://schemas.microsoft.com/office/drawing/2014/main" id="{22B44B42-F025-35CF-B2CA-E274D2346B49}"/>
              </a:ext>
            </a:extLst>
          </p:cNvPr>
          <p:cNvPicPr>
            <a:picLocks noChangeAspect="1"/>
          </p:cNvPicPr>
          <p:nvPr/>
        </p:nvPicPr>
        <p:blipFill rotWithShape="1">
          <a:blip r:embed="rId3"/>
          <a:srcRect l="62923" t="61608" r="13605" b="18085"/>
          <a:stretch/>
        </p:blipFill>
        <p:spPr>
          <a:xfrm>
            <a:off x="666412" y="4983286"/>
            <a:ext cx="2444651" cy="1494818"/>
          </a:xfrm>
          <a:prstGeom prst="rect">
            <a:avLst/>
          </a:prstGeom>
        </p:spPr>
      </p:pic>
      <p:sp>
        <p:nvSpPr>
          <p:cNvPr id="7" name="Rectangle 6">
            <a:extLst>
              <a:ext uri="{FF2B5EF4-FFF2-40B4-BE49-F238E27FC236}">
                <a16:creationId xmlns:a16="http://schemas.microsoft.com/office/drawing/2014/main" id="{B9897FA6-B5E5-0BAC-85B6-BF948A4E4000}"/>
              </a:ext>
            </a:extLst>
          </p:cNvPr>
          <p:cNvSpPr/>
          <p:nvPr/>
        </p:nvSpPr>
        <p:spPr>
          <a:xfrm>
            <a:off x="4773320" y="3226154"/>
            <a:ext cx="3346552" cy="278846"/>
          </a:xfrm>
          <a:prstGeom prst="rect">
            <a:avLst/>
          </a:prstGeom>
          <a:solidFill>
            <a:schemeClr val="accent1">
              <a:alpha val="26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784C2439-A506-8073-FB7D-F5A69351ECE3}"/>
              </a:ext>
            </a:extLst>
          </p:cNvPr>
          <p:cNvSpPr/>
          <p:nvPr/>
        </p:nvSpPr>
        <p:spPr>
          <a:xfrm>
            <a:off x="1334429" y="139834"/>
            <a:ext cx="9523141" cy="1015663"/>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HIBOE on Family Partnership</a:t>
            </a:r>
            <a:endParaRPr lang="en-US"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0286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0D81CC-4B89-41E4-3786-B80E206EDB1B}"/>
              </a:ext>
            </a:extLst>
          </p:cNvPr>
          <p:cNvSpPr/>
          <p:nvPr/>
        </p:nvSpPr>
        <p:spPr>
          <a:xfrm>
            <a:off x="260856" y="566678"/>
            <a:ext cx="6079625" cy="2862322"/>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Let’s Talk about Bias, Filters &amp; Perspective</a:t>
            </a:r>
            <a:endParaRPr lang="en-US" sz="60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descr="A picture containing text&#10;&#10;Description automatically generated">
            <a:extLst>
              <a:ext uri="{FF2B5EF4-FFF2-40B4-BE49-F238E27FC236}">
                <a16:creationId xmlns:a16="http://schemas.microsoft.com/office/drawing/2014/main" id="{0E02027C-F894-4D63-0AAE-C3DCC92E41EE}"/>
              </a:ext>
            </a:extLst>
          </p:cNvPr>
          <p:cNvPicPr>
            <a:picLocks noChangeAspect="1"/>
          </p:cNvPicPr>
          <p:nvPr/>
        </p:nvPicPr>
        <p:blipFill>
          <a:blip r:embed="rId3"/>
          <a:stretch>
            <a:fillRect/>
          </a:stretch>
        </p:blipFill>
        <p:spPr>
          <a:xfrm>
            <a:off x="6357469" y="492787"/>
            <a:ext cx="5105583" cy="5857879"/>
          </a:xfrm>
          <a:prstGeom prst="rect">
            <a:avLst/>
          </a:prstGeom>
        </p:spPr>
      </p:pic>
      <p:pic>
        <p:nvPicPr>
          <p:cNvPr id="2" name="Picture 1" descr="Diagram&#10;&#10;Description automatically generated">
            <a:extLst>
              <a:ext uri="{FF2B5EF4-FFF2-40B4-BE49-F238E27FC236}">
                <a16:creationId xmlns:a16="http://schemas.microsoft.com/office/drawing/2014/main" id="{20F18FCA-8B4F-7EAC-BA1B-7544C1DCBA91}"/>
              </a:ext>
            </a:extLst>
          </p:cNvPr>
          <p:cNvPicPr>
            <a:picLocks noChangeAspect="1"/>
          </p:cNvPicPr>
          <p:nvPr/>
        </p:nvPicPr>
        <p:blipFill rotWithShape="1">
          <a:blip r:embed="rId4"/>
          <a:srcRect l="13944" t="4842" r="14829" b="9396"/>
          <a:stretch/>
        </p:blipFill>
        <p:spPr>
          <a:xfrm>
            <a:off x="2070538" y="3629975"/>
            <a:ext cx="2460263" cy="2490753"/>
          </a:xfrm>
          <a:prstGeom prst="rect">
            <a:avLst/>
          </a:prstGeom>
        </p:spPr>
      </p:pic>
    </p:spTree>
    <p:extLst>
      <p:ext uri="{BB962C8B-B14F-4D97-AF65-F5344CB8AC3E}">
        <p14:creationId xmlns:p14="http://schemas.microsoft.com/office/powerpoint/2010/main" val="891178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E66AEB-C14D-CFBA-8EAB-4B5C171F1D83}"/>
              </a:ext>
            </a:extLst>
          </p:cNvPr>
          <p:cNvSpPr txBox="1"/>
          <p:nvPr/>
        </p:nvSpPr>
        <p:spPr>
          <a:xfrm>
            <a:off x="302941" y="6228356"/>
            <a:ext cx="11586117" cy="369332"/>
          </a:xfrm>
          <a:prstGeom prst="rect">
            <a:avLst/>
          </a:prstGeom>
          <a:noFill/>
        </p:spPr>
        <p:txBody>
          <a:bodyPr wrap="square" rtlCol="0">
            <a:spAutoFit/>
          </a:bodyPr>
          <a:lstStyle/>
          <a:p>
            <a:r>
              <a:rPr lang="en-US" dirty="0">
                <a:hlinkClick r:id="rId3"/>
              </a:rPr>
              <a:t>https://www.happybrainscience.com/blog/how-to-use-a-fun-party-game-to-tackle-implicit-bias/</a:t>
            </a:r>
            <a:r>
              <a:rPr lang="en-US" dirty="0"/>
              <a:t> </a:t>
            </a:r>
          </a:p>
        </p:txBody>
      </p:sp>
      <p:sp>
        <p:nvSpPr>
          <p:cNvPr id="2" name="Rectangle 1">
            <a:extLst>
              <a:ext uri="{FF2B5EF4-FFF2-40B4-BE49-F238E27FC236}">
                <a16:creationId xmlns:a16="http://schemas.microsoft.com/office/drawing/2014/main" id="{6A7C51D8-4DF8-3FB9-5E25-75C9F929D7EE}"/>
              </a:ext>
            </a:extLst>
          </p:cNvPr>
          <p:cNvSpPr/>
          <p:nvPr/>
        </p:nvSpPr>
        <p:spPr>
          <a:xfrm>
            <a:off x="1334428" y="418974"/>
            <a:ext cx="9523141" cy="769441"/>
          </a:xfrm>
          <a:prstGeom prst="rect">
            <a:avLst/>
          </a:prstGeom>
          <a:noFill/>
        </p:spPr>
        <p:txBody>
          <a:bodyPr wrap="square" lIns="91440" tIns="45720" rIns="91440" bIns="45720">
            <a:spAutoFit/>
          </a:bodyPr>
          <a:lstStyle/>
          <a:p>
            <a:pPr algn="ctr"/>
            <a:r>
              <a:rPr lang="en-US" sz="4400" dirty="0">
                <a:ln w="0"/>
                <a:effectLst>
                  <a:outerShdw blurRad="38100" dist="19050" dir="2700000" algn="tl" rotWithShape="0">
                    <a:schemeClr val="dk1">
                      <a:alpha val="40000"/>
                    </a:schemeClr>
                  </a:outerShdw>
                </a:effectLst>
              </a:rPr>
              <a:t>Implicit Bias: The Elephant in the Room</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16" name="Content Placeholder 15" descr="A picture containing text&#10;&#10;Description automatically generated">
            <a:extLst>
              <a:ext uri="{FF2B5EF4-FFF2-40B4-BE49-F238E27FC236}">
                <a16:creationId xmlns:a16="http://schemas.microsoft.com/office/drawing/2014/main" id="{71989FBF-7246-BA9A-04D2-A9437A309196}"/>
              </a:ext>
            </a:extLst>
          </p:cNvPr>
          <p:cNvPicPr>
            <a:picLocks noGrp="1" noChangeAspect="1"/>
          </p:cNvPicPr>
          <p:nvPr>
            <p:ph sz="half" idx="2"/>
          </p:nvPr>
        </p:nvPicPr>
        <p:blipFill>
          <a:blip r:embed="rId4"/>
          <a:stretch>
            <a:fillRect/>
          </a:stretch>
        </p:blipFill>
        <p:spPr>
          <a:xfrm>
            <a:off x="6512774" y="1656385"/>
            <a:ext cx="4445000" cy="4013200"/>
          </a:xfrm>
        </p:spPr>
      </p:pic>
      <p:sp>
        <p:nvSpPr>
          <p:cNvPr id="14" name="Content Placeholder 13">
            <a:extLst>
              <a:ext uri="{FF2B5EF4-FFF2-40B4-BE49-F238E27FC236}">
                <a16:creationId xmlns:a16="http://schemas.microsoft.com/office/drawing/2014/main" id="{8EBCE904-05EF-6C70-7FC7-638C3F2A263B}"/>
              </a:ext>
            </a:extLst>
          </p:cNvPr>
          <p:cNvSpPr>
            <a:spLocks noGrp="1"/>
          </p:cNvSpPr>
          <p:nvPr>
            <p:ph sz="half" idx="1"/>
          </p:nvPr>
        </p:nvSpPr>
        <p:spPr/>
        <p:txBody>
          <a:bodyPr>
            <a:normAutofit/>
          </a:bodyPr>
          <a:lstStyle/>
          <a:p>
            <a:r>
              <a:rPr lang="en-US" sz="2000" dirty="0"/>
              <a:t>An implicit (or unconscious) bias is an attitude or stereotype we hold without being fully aware of it. </a:t>
            </a:r>
          </a:p>
          <a:p>
            <a:r>
              <a:rPr lang="en-US" sz="2000" dirty="0"/>
              <a:t>Biases are the stories we make up about people before we know who they actually are.</a:t>
            </a:r>
          </a:p>
          <a:p>
            <a:r>
              <a:rPr lang="en-US" sz="2000" dirty="0"/>
              <a:t>Everyone has some implicit biases, we cannot be completely free of them.</a:t>
            </a:r>
          </a:p>
          <a:p>
            <a:r>
              <a:rPr lang="en-US" sz="2000" dirty="0"/>
              <a:t>We can work to reduce them.</a:t>
            </a:r>
          </a:p>
          <a:p>
            <a:r>
              <a:rPr lang="en-US" sz="2000" dirty="0"/>
              <a:t>Research shows that reducing implicit bias removes barriers to helping each other and increases cooperation. </a:t>
            </a:r>
          </a:p>
        </p:txBody>
      </p:sp>
    </p:spTree>
    <p:extLst>
      <p:ext uri="{BB962C8B-B14F-4D97-AF65-F5344CB8AC3E}">
        <p14:creationId xmlns:p14="http://schemas.microsoft.com/office/powerpoint/2010/main" val="411450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8498515-F8FD-8E40-23B6-9A62A751CCE9}"/>
              </a:ext>
            </a:extLst>
          </p:cNvPr>
          <p:cNvPicPr>
            <a:picLocks noChangeAspect="1"/>
          </p:cNvPicPr>
          <p:nvPr/>
        </p:nvPicPr>
        <p:blipFill rotWithShape="1">
          <a:blip r:embed="rId3"/>
          <a:srcRect l="8151" t="21770" r="10768" b="11595"/>
          <a:stretch/>
        </p:blipFill>
        <p:spPr>
          <a:xfrm>
            <a:off x="1028536" y="1114098"/>
            <a:ext cx="10134928" cy="4888612"/>
          </a:xfrm>
          <a:prstGeom prst="rect">
            <a:avLst/>
          </a:prstGeom>
        </p:spPr>
      </p:pic>
      <p:sp>
        <p:nvSpPr>
          <p:cNvPr id="4" name="TextBox 3">
            <a:extLst>
              <a:ext uri="{FF2B5EF4-FFF2-40B4-BE49-F238E27FC236}">
                <a16:creationId xmlns:a16="http://schemas.microsoft.com/office/drawing/2014/main" id="{9277F7AF-CE36-104F-D1B1-52867C393FCA}"/>
              </a:ext>
            </a:extLst>
          </p:cNvPr>
          <p:cNvSpPr txBox="1"/>
          <p:nvPr/>
        </p:nvSpPr>
        <p:spPr>
          <a:xfrm>
            <a:off x="731386" y="6095043"/>
            <a:ext cx="7047571" cy="369332"/>
          </a:xfrm>
          <a:prstGeom prst="rect">
            <a:avLst/>
          </a:prstGeom>
          <a:noFill/>
        </p:spPr>
        <p:txBody>
          <a:bodyPr wrap="square" rtlCol="0">
            <a:spAutoFit/>
          </a:bodyPr>
          <a:lstStyle/>
          <a:p>
            <a:r>
              <a:rPr lang="en-US" dirty="0">
                <a:hlinkClick r:id="rId4"/>
              </a:rPr>
              <a:t>https://symondsresearch.com/unconscious-bias-quiz/</a:t>
            </a:r>
            <a:r>
              <a:rPr lang="en-US" dirty="0"/>
              <a:t> </a:t>
            </a:r>
          </a:p>
        </p:txBody>
      </p:sp>
      <p:sp>
        <p:nvSpPr>
          <p:cNvPr id="2" name="TextBox 1">
            <a:extLst>
              <a:ext uri="{FF2B5EF4-FFF2-40B4-BE49-F238E27FC236}">
                <a16:creationId xmlns:a16="http://schemas.microsoft.com/office/drawing/2014/main" id="{47704CE0-5444-EF5B-764A-E87EB95B63AA}"/>
              </a:ext>
            </a:extLst>
          </p:cNvPr>
          <p:cNvSpPr txBox="1"/>
          <p:nvPr/>
        </p:nvSpPr>
        <p:spPr>
          <a:xfrm>
            <a:off x="3132406" y="156093"/>
            <a:ext cx="5498757" cy="769441"/>
          </a:xfrm>
          <a:prstGeom prst="rect">
            <a:avLst/>
          </a:prstGeom>
          <a:noFill/>
        </p:spPr>
        <p:txBody>
          <a:bodyPr wrap="square" rtlCol="0">
            <a:spAutoFit/>
          </a:bodyPr>
          <a:lstStyle/>
          <a:p>
            <a:pPr algn="ctr"/>
            <a:r>
              <a:rPr lang="en-US" sz="4400" dirty="0"/>
              <a:t>Types of Bias</a:t>
            </a:r>
          </a:p>
        </p:txBody>
      </p:sp>
      <p:sp>
        <p:nvSpPr>
          <p:cNvPr id="5" name="Rounded Rectangle 4">
            <a:extLst>
              <a:ext uri="{FF2B5EF4-FFF2-40B4-BE49-F238E27FC236}">
                <a16:creationId xmlns:a16="http://schemas.microsoft.com/office/drawing/2014/main" id="{1D50E071-D79A-AF34-5306-8B4809DB3748}"/>
              </a:ext>
            </a:extLst>
          </p:cNvPr>
          <p:cNvSpPr/>
          <p:nvPr/>
        </p:nvSpPr>
        <p:spPr>
          <a:xfrm>
            <a:off x="8765628" y="5780690"/>
            <a:ext cx="2165131"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43C8983-2FB4-0CB8-7747-B543391D1F32}"/>
              </a:ext>
            </a:extLst>
          </p:cNvPr>
          <p:cNvSpPr txBox="1"/>
          <p:nvPr/>
        </p:nvSpPr>
        <p:spPr>
          <a:xfrm>
            <a:off x="9112469" y="6002710"/>
            <a:ext cx="1450428" cy="461665"/>
          </a:xfrm>
          <a:prstGeom prst="rect">
            <a:avLst/>
          </a:prstGeom>
          <a:noFill/>
        </p:spPr>
        <p:txBody>
          <a:bodyPr wrap="square" rtlCol="0">
            <a:spAutoFit/>
          </a:bodyPr>
          <a:lstStyle/>
          <a:p>
            <a:pPr algn="ctr"/>
            <a:r>
              <a:rPr lang="en-US" sz="2400" dirty="0"/>
              <a:t>Disability</a:t>
            </a:r>
          </a:p>
        </p:txBody>
      </p:sp>
    </p:spTree>
    <p:extLst>
      <p:ext uri="{BB962C8B-B14F-4D97-AF65-F5344CB8AC3E}">
        <p14:creationId xmlns:p14="http://schemas.microsoft.com/office/powerpoint/2010/main" val="123364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C769E4-7419-9132-44C1-0BB1C5B53BA3}"/>
              </a:ext>
            </a:extLst>
          </p:cNvPr>
          <p:cNvSpPr txBox="1"/>
          <p:nvPr/>
        </p:nvSpPr>
        <p:spPr>
          <a:xfrm>
            <a:off x="295028" y="296708"/>
            <a:ext cx="6232744" cy="1200329"/>
          </a:xfrm>
          <a:prstGeom prst="rect">
            <a:avLst/>
          </a:prstGeom>
          <a:noFill/>
        </p:spPr>
        <p:txBody>
          <a:bodyPr wrap="square" rtlCol="0">
            <a:spAutoFit/>
          </a:bodyPr>
          <a:lstStyle/>
          <a:p>
            <a:r>
              <a:rPr lang="en-US" sz="3600" dirty="0"/>
              <a:t>Here are a few examples of bias. </a:t>
            </a:r>
          </a:p>
          <a:p>
            <a:r>
              <a:rPr lang="en-US" sz="3600" dirty="0"/>
              <a:t>Can you think of more?</a:t>
            </a:r>
          </a:p>
        </p:txBody>
      </p:sp>
      <p:sp>
        <p:nvSpPr>
          <p:cNvPr id="2" name="TextBox 1">
            <a:extLst>
              <a:ext uri="{FF2B5EF4-FFF2-40B4-BE49-F238E27FC236}">
                <a16:creationId xmlns:a16="http://schemas.microsoft.com/office/drawing/2014/main" id="{DDBF3EE4-3A9B-07B1-3C92-FD558B35997E}"/>
              </a:ext>
            </a:extLst>
          </p:cNvPr>
          <p:cNvSpPr txBox="1"/>
          <p:nvPr/>
        </p:nvSpPr>
        <p:spPr>
          <a:xfrm>
            <a:off x="482394" y="1890113"/>
            <a:ext cx="5613605" cy="2185214"/>
          </a:xfrm>
          <a:prstGeom prst="rect">
            <a:avLst/>
          </a:prstGeom>
          <a:noFill/>
          <a:ln w="25400">
            <a:solidFill>
              <a:schemeClr val="accent4">
                <a:lumMod val="75000"/>
              </a:schemeClr>
            </a:solidFill>
          </a:ln>
        </p:spPr>
        <p:txBody>
          <a:bodyPr wrap="square" rtlCol="0">
            <a:spAutoFit/>
          </a:bodyPr>
          <a:lstStyle/>
          <a:p>
            <a:r>
              <a:rPr lang="en-US" dirty="0">
                <a:solidFill>
                  <a:schemeClr val="accent2">
                    <a:lumMod val="75000"/>
                  </a:schemeClr>
                </a:solidFill>
              </a:rPr>
              <a:t>Affinity Bias: </a:t>
            </a:r>
            <a:r>
              <a:rPr lang="en-US" dirty="0"/>
              <a:t>Favoring someone because they share something in common with you, like similar interests or educational background. </a:t>
            </a:r>
          </a:p>
          <a:p>
            <a:endParaRPr lang="en-US" sz="1000" dirty="0"/>
          </a:p>
          <a:p>
            <a:r>
              <a:rPr lang="en-US" dirty="0">
                <a:solidFill>
                  <a:schemeClr val="accent2">
                    <a:lumMod val="75000"/>
                  </a:schemeClr>
                </a:solidFill>
              </a:rPr>
              <a:t>Example: </a:t>
            </a:r>
            <a:r>
              <a:rPr lang="en-US" dirty="0"/>
              <a:t>Oh, you went Kamehameha? Me too! We are instant besties!  Oh, you went to school on the mainland?  I don’t even know how to connect with you, we’re too different. </a:t>
            </a:r>
          </a:p>
        </p:txBody>
      </p:sp>
      <p:sp>
        <p:nvSpPr>
          <p:cNvPr id="10" name="TextBox 9">
            <a:extLst>
              <a:ext uri="{FF2B5EF4-FFF2-40B4-BE49-F238E27FC236}">
                <a16:creationId xmlns:a16="http://schemas.microsoft.com/office/drawing/2014/main" id="{455093D6-CE9A-0E7B-CD09-B3103383EA9C}"/>
              </a:ext>
            </a:extLst>
          </p:cNvPr>
          <p:cNvSpPr txBox="1"/>
          <p:nvPr/>
        </p:nvSpPr>
        <p:spPr>
          <a:xfrm>
            <a:off x="482395" y="4556040"/>
            <a:ext cx="5613604" cy="1631216"/>
          </a:xfrm>
          <a:prstGeom prst="rect">
            <a:avLst/>
          </a:prstGeom>
          <a:noFill/>
          <a:ln w="25400">
            <a:solidFill>
              <a:srgbClr val="0070C0"/>
            </a:solidFill>
          </a:ln>
        </p:spPr>
        <p:txBody>
          <a:bodyPr wrap="square">
            <a:spAutoFit/>
          </a:bodyPr>
          <a:lstStyle/>
          <a:p>
            <a:r>
              <a:rPr lang="en-US" dirty="0">
                <a:solidFill>
                  <a:srgbClr val="0070C0"/>
                </a:solidFill>
              </a:rPr>
              <a:t>Halo Bias: </a:t>
            </a:r>
            <a:r>
              <a:rPr lang="en-US" dirty="0"/>
              <a:t>When one good quality of a person is used to assume everything they do is good, without looking at the evidence. </a:t>
            </a:r>
          </a:p>
          <a:p>
            <a:endParaRPr lang="en-US" sz="1000" dirty="0"/>
          </a:p>
          <a:p>
            <a:r>
              <a:rPr lang="en-US" dirty="0">
                <a:solidFill>
                  <a:srgbClr val="0070C0"/>
                </a:solidFill>
              </a:rPr>
              <a:t>Example: </a:t>
            </a:r>
            <a:r>
              <a:rPr lang="en-US" dirty="0"/>
              <a:t>He smiles all the time, he must be such a happy child. </a:t>
            </a:r>
          </a:p>
        </p:txBody>
      </p:sp>
      <p:sp>
        <p:nvSpPr>
          <p:cNvPr id="15" name="TextBox 14">
            <a:extLst>
              <a:ext uri="{FF2B5EF4-FFF2-40B4-BE49-F238E27FC236}">
                <a16:creationId xmlns:a16="http://schemas.microsoft.com/office/drawing/2014/main" id="{D44FA90F-F6D2-CD82-48F0-FA73A33351DB}"/>
              </a:ext>
            </a:extLst>
          </p:cNvPr>
          <p:cNvSpPr txBox="1"/>
          <p:nvPr/>
        </p:nvSpPr>
        <p:spPr>
          <a:xfrm>
            <a:off x="6637500" y="296708"/>
            <a:ext cx="5349993" cy="1631216"/>
          </a:xfrm>
          <a:prstGeom prst="rect">
            <a:avLst/>
          </a:prstGeom>
          <a:noFill/>
          <a:ln w="25400">
            <a:solidFill>
              <a:srgbClr val="7030A0"/>
            </a:solidFill>
          </a:ln>
        </p:spPr>
        <p:txBody>
          <a:bodyPr wrap="square">
            <a:spAutoFit/>
          </a:bodyPr>
          <a:lstStyle/>
          <a:p>
            <a:r>
              <a:rPr lang="en-US" dirty="0">
                <a:solidFill>
                  <a:srgbClr val="7030A0"/>
                </a:solidFill>
              </a:rPr>
              <a:t>Horn Bias: </a:t>
            </a:r>
            <a:r>
              <a:rPr lang="en-US" dirty="0"/>
              <a:t>Opposite of Halo – one bad thing the person does assumes everything they do is bad. </a:t>
            </a:r>
          </a:p>
          <a:p>
            <a:endParaRPr lang="en-US" sz="1000" dirty="0"/>
          </a:p>
          <a:p>
            <a:r>
              <a:rPr lang="en-US" dirty="0">
                <a:solidFill>
                  <a:srgbClr val="7030A0"/>
                </a:solidFill>
              </a:rPr>
              <a:t>Example: </a:t>
            </a:r>
            <a:r>
              <a:rPr lang="en-US" dirty="0"/>
              <a:t>She’s terrible at math, she should be in resource or FSC all day. </a:t>
            </a:r>
          </a:p>
          <a:p>
            <a:endParaRPr lang="en-US" dirty="0"/>
          </a:p>
        </p:txBody>
      </p:sp>
      <p:sp>
        <p:nvSpPr>
          <p:cNvPr id="17" name="TextBox 16">
            <a:extLst>
              <a:ext uri="{FF2B5EF4-FFF2-40B4-BE49-F238E27FC236}">
                <a16:creationId xmlns:a16="http://schemas.microsoft.com/office/drawing/2014/main" id="{FB2A82D4-3170-F996-0A75-7867A9639051}"/>
              </a:ext>
            </a:extLst>
          </p:cNvPr>
          <p:cNvSpPr txBox="1"/>
          <p:nvPr/>
        </p:nvSpPr>
        <p:spPr>
          <a:xfrm>
            <a:off x="6637500" y="2269938"/>
            <a:ext cx="5349993" cy="2185214"/>
          </a:xfrm>
          <a:prstGeom prst="rect">
            <a:avLst/>
          </a:prstGeom>
          <a:noFill/>
          <a:ln w="25400">
            <a:solidFill>
              <a:schemeClr val="accent6">
                <a:lumMod val="75000"/>
              </a:schemeClr>
            </a:solidFill>
          </a:ln>
        </p:spPr>
        <p:txBody>
          <a:bodyPr wrap="square">
            <a:spAutoFit/>
          </a:bodyPr>
          <a:lstStyle/>
          <a:p>
            <a:r>
              <a:rPr lang="en-US" dirty="0">
                <a:solidFill>
                  <a:schemeClr val="accent6">
                    <a:lumMod val="75000"/>
                  </a:schemeClr>
                </a:solidFill>
              </a:rPr>
              <a:t>Conformity Bias: </a:t>
            </a:r>
            <a:r>
              <a:rPr lang="en-US" dirty="0"/>
              <a:t>Is linked to our desire, as humans, to fit in. Instead of using our own judgement, we do what others are doing. </a:t>
            </a:r>
          </a:p>
          <a:p>
            <a:endParaRPr lang="en-US" sz="1000" dirty="0"/>
          </a:p>
          <a:p>
            <a:r>
              <a:rPr lang="en-US" dirty="0">
                <a:solidFill>
                  <a:schemeClr val="accent6">
                    <a:lumMod val="75000"/>
                  </a:schemeClr>
                </a:solidFill>
              </a:rPr>
              <a:t>Example: </a:t>
            </a:r>
            <a:r>
              <a:rPr lang="en-US" dirty="0"/>
              <a:t>How many of you first thought autism looked like “</a:t>
            </a:r>
            <a:r>
              <a:rPr lang="en-US" dirty="0" err="1"/>
              <a:t>Rainman</a:t>
            </a:r>
            <a:r>
              <a:rPr lang="en-US" dirty="0"/>
              <a:t>”?  Or that a deaf person could not speak. Or Micronesians don’t engage? </a:t>
            </a:r>
          </a:p>
          <a:p>
            <a:endParaRPr lang="en-US" dirty="0"/>
          </a:p>
        </p:txBody>
      </p:sp>
      <p:sp>
        <p:nvSpPr>
          <p:cNvPr id="19" name="TextBox 18">
            <a:extLst>
              <a:ext uri="{FF2B5EF4-FFF2-40B4-BE49-F238E27FC236}">
                <a16:creationId xmlns:a16="http://schemas.microsoft.com/office/drawing/2014/main" id="{7DC839AF-FE91-C831-F8AD-E9F8916DE088}"/>
              </a:ext>
            </a:extLst>
          </p:cNvPr>
          <p:cNvSpPr txBox="1"/>
          <p:nvPr/>
        </p:nvSpPr>
        <p:spPr>
          <a:xfrm>
            <a:off x="6637500" y="4792991"/>
            <a:ext cx="5349993" cy="1908215"/>
          </a:xfrm>
          <a:prstGeom prst="rect">
            <a:avLst/>
          </a:prstGeom>
          <a:noFill/>
          <a:ln w="25400">
            <a:solidFill>
              <a:srgbClr val="FF0000"/>
            </a:solidFill>
          </a:ln>
        </p:spPr>
        <p:txBody>
          <a:bodyPr wrap="square">
            <a:spAutoFit/>
          </a:bodyPr>
          <a:lstStyle/>
          <a:p>
            <a:r>
              <a:rPr lang="en-US" dirty="0">
                <a:solidFill>
                  <a:srgbClr val="FF0000"/>
                </a:solidFill>
              </a:rPr>
              <a:t>Similarity Bias:  </a:t>
            </a:r>
            <a:r>
              <a:rPr lang="en-US" dirty="0"/>
              <a:t>We tend to trust and like people who are like us while distrusting and don’t like people who are different from us.  </a:t>
            </a:r>
          </a:p>
          <a:p>
            <a:endParaRPr lang="en-US" sz="1000" dirty="0"/>
          </a:p>
          <a:p>
            <a:r>
              <a:rPr lang="en-US" dirty="0">
                <a:solidFill>
                  <a:srgbClr val="FF0000"/>
                </a:solidFill>
              </a:rPr>
              <a:t>Example: </a:t>
            </a:r>
            <a:r>
              <a:rPr lang="en-US" dirty="0"/>
              <a:t>We ladies have to stick together, or I don’t trust the principal, they are all bad. </a:t>
            </a:r>
          </a:p>
          <a:p>
            <a:endParaRPr lang="en-US" dirty="0"/>
          </a:p>
        </p:txBody>
      </p:sp>
    </p:spTree>
    <p:extLst>
      <p:ext uri="{BB962C8B-B14F-4D97-AF65-F5344CB8AC3E}">
        <p14:creationId xmlns:p14="http://schemas.microsoft.com/office/powerpoint/2010/main" val="86053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7D8AA3-E2F1-EC5E-3B8E-4B27DBFA7B8B}"/>
              </a:ext>
            </a:extLst>
          </p:cNvPr>
          <p:cNvSpPr txBox="1"/>
          <p:nvPr/>
        </p:nvSpPr>
        <p:spPr>
          <a:xfrm>
            <a:off x="369421" y="197346"/>
            <a:ext cx="1692880" cy="6463308"/>
          </a:xfrm>
          <a:prstGeom prst="rect">
            <a:avLst/>
          </a:prstGeom>
          <a:noFill/>
        </p:spPr>
        <p:txBody>
          <a:bodyPr wrap="square" rtlCol="0">
            <a:spAutoFit/>
          </a:bodyPr>
          <a:lstStyle/>
          <a:p>
            <a:r>
              <a:rPr lang="en-US" dirty="0"/>
              <a:t>Bias is not only how you perceive the world, students and families, and how you interact with them, it’s also </a:t>
            </a:r>
            <a:r>
              <a:rPr lang="en-US" dirty="0">
                <a:solidFill>
                  <a:srgbClr val="FF0000"/>
                </a:solidFill>
              </a:rPr>
              <a:t>how you share resources</a:t>
            </a:r>
            <a:r>
              <a:rPr lang="en-US" dirty="0"/>
              <a:t>, information and what kinds of </a:t>
            </a:r>
            <a:r>
              <a:rPr lang="en-US" dirty="0">
                <a:solidFill>
                  <a:srgbClr val="FF0000"/>
                </a:solidFill>
              </a:rPr>
              <a:t>supports</a:t>
            </a:r>
            <a:r>
              <a:rPr lang="en-US" dirty="0"/>
              <a:t> </a:t>
            </a:r>
            <a:r>
              <a:rPr lang="en-US" dirty="0">
                <a:solidFill>
                  <a:srgbClr val="FF0000"/>
                </a:solidFill>
              </a:rPr>
              <a:t>YOU</a:t>
            </a:r>
            <a:r>
              <a:rPr lang="en-US" dirty="0"/>
              <a:t> </a:t>
            </a:r>
            <a:r>
              <a:rPr lang="en-US" dirty="0">
                <a:solidFill>
                  <a:srgbClr val="FF0000"/>
                </a:solidFill>
              </a:rPr>
              <a:t>think the family needs. </a:t>
            </a:r>
          </a:p>
          <a:p>
            <a:endParaRPr lang="en-US" dirty="0"/>
          </a:p>
          <a:p>
            <a:r>
              <a:rPr lang="en-US" dirty="0"/>
              <a:t>How can Bias affect how you interact with students and families? </a:t>
            </a:r>
          </a:p>
          <a:p>
            <a:r>
              <a:rPr lang="en-US" dirty="0"/>
              <a:t>How can you change it?</a:t>
            </a:r>
          </a:p>
        </p:txBody>
      </p:sp>
      <p:graphicFrame>
        <p:nvGraphicFramePr>
          <p:cNvPr id="4" name="Table 4">
            <a:extLst>
              <a:ext uri="{FF2B5EF4-FFF2-40B4-BE49-F238E27FC236}">
                <a16:creationId xmlns:a16="http://schemas.microsoft.com/office/drawing/2014/main" id="{B4A8A49B-E274-CC05-B0AB-D4E2A593834B}"/>
              </a:ext>
            </a:extLst>
          </p:cNvPr>
          <p:cNvGraphicFramePr>
            <a:graphicFrameLocks noGrp="1"/>
          </p:cNvGraphicFramePr>
          <p:nvPr>
            <p:extLst>
              <p:ext uri="{D42A27DB-BD31-4B8C-83A1-F6EECF244321}">
                <p14:modId xmlns:p14="http://schemas.microsoft.com/office/powerpoint/2010/main" val="5683862"/>
              </p:ext>
            </p:extLst>
          </p:nvPr>
        </p:nvGraphicFramePr>
        <p:xfrm>
          <a:off x="2448010" y="91440"/>
          <a:ext cx="9608070" cy="6675120"/>
        </p:xfrm>
        <a:graphic>
          <a:graphicData uri="http://schemas.openxmlformats.org/drawingml/2006/table">
            <a:tbl>
              <a:tblPr firstRow="1" bandRow="1">
                <a:tableStyleId>{5C22544A-7EE6-4342-B048-85BDC9FD1C3A}</a:tableStyleId>
              </a:tblPr>
              <a:tblGrid>
                <a:gridCol w="1921614">
                  <a:extLst>
                    <a:ext uri="{9D8B030D-6E8A-4147-A177-3AD203B41FA5}">
                      <a16:colId xmlns:a16="http://schemas.microsoft.com/office/drawing/2014/main" val="1149101530"/>
                    </a:ext>
                  </a:extLst>
                </a:gridCol>
                <a:gridCol w="1921614">
                  <a:extLst>
                    <a:ext uri="{9D8B030D-6E8A-4147-A177-3AD203B41FA5}">
                      <a16:colId xmlns:a16="http://schemas.microsoft.com/office/drawing/2014/main" val="2829040752"/>
                    </a:ext>
                  </a:extLst>
                </a:gridCol>
                <a:gridCol w="1921614">
                  <a:extLst>
                    <a:ext uri="{9D8B030D-6E8A-4147-A177-3AD203B41FA5}">
                      <a16:colId xmlns:a16="http://schemas.microsoft.com/office/drawing/2014/main" val="1680218788"/>
                    </a:ext>
                  </a:extLst>
                </a:gridCol>
                <a:gridCol w="1921614">
                  <a:extLst>
                    <a:ext uri="{9D8B030D-6E8A-4147-A177-3AD203B41FA5}">
                      <a16:colId xmlns:a16="http://schemas.microsoft.com/office/drawing/2014/main" val="1159364582"/>
                    </a:ext>
                  </a:extLst>
                </a:gridCol>
                <a:gridCol w="1921614">
                  <a:extLst>
                    <a:ext uri="{9D8B030D-6E8A-4147-A177-3AD203B41FA5}">
                      <a16:colId xmlns:a16="http://schemas.microsoft.com/office/drawing/2014/main" val="1327569069"/>
                    </a:ext>
                  </a:extLst>
                </a:gridCol>
              </a:tblGrid>
              <a:tr h="0">
                <a:tc>
                  <a:txBody>
                    <a:bodyPr/>
                    <a:lstStyle/>
                    <a:p>
                      <a:endParaRPr lang="en-US" dirty="0"/>
                    </a:p>
                  </a:txBody>
                  <a:tcPr/>
                </a:tc>
                <a:tc>
                  <a:txBody>
                    <a:bodyPr/>
                    <a:lstStyle/>
                    <a:p>
                      <a:r>
                        <a:rPr lang="en-US" dirty="0"/>
                        <a:t>Deaf Kids</a:t>
                      </a:r>
                    </a:p>
                  </a:txBody>
                  <a:tcPr/>
                </a:tc>
                <a:tc>
                  <a:txBody>
                    <a:bodyPr/>
                    <a:lstStyle/>
                    <a:p>
                      <a:r>
                        <a:rPr lang="en-US" dirty="0"/>
                        <a:t>DD/ID Kids</a:t>
                      </a:r>
                    </a:p>
                  </a:txBody>
                  <a:tcPr/>
                </a:tc>
                <a:tc>
                  <a:txBody>
                    <a:bodyPr/>
                    <a:lstStyle/>
                    <a:p>
                      <a:r>
                        <a:rPr lang="en-US" dirty="0"/>
                        <a:t>G-Tube Kids</a:t>
                      </a:r>
                    </a:p>
                  </a:txBody>
                  <a:tcPr/>
                </a:tc>
                <a:tc>
                  <a:txBody>
                    <a:bodyPr/>
                    <a:lstStyle/>
                    <a:p>
                      <a:r>
                        <a:rPr lang="en-US" dirty="0"/>
                        <a:t>Parents</a:t>
                      </a:r>
                    </a:p>
                  </a:txBody>
                  <a:tcPr/>
                </a:tc>
                <a:extLst>
                  <a:ext uri="{0D108BD9-81ED-4DB2-BD59-A6C34878D82A}">
                    <a16:rowId xmlns:a16="http://schemas.microsoft.com/office/drawing/2014/main" val="2971614637"/>
                  </a:ext>
                </a:extLst>
              </a:tr>
              <a:tr h="370840">
                <a:tc>
                  <a:txBody>
                    <a:bodyPr/>
                    <a:lstStyle/>
                    <a:p>
                      <a:r>
                        <a:rPr lang="en-US" dirty="0"/>
                        <a:t>Bias by </a:t>
                      </a:r>
                    </a:p>
                    <a:p>
                      <a:r>
                        <a:rPr lang="en-US" dirty="0"/>
                        <a:t>   - school staff</a:t>
                      </a:r>
                    </a:p>
                    <a:p>
                      <a:r>
                        <a:rPr lang="en-US" dirty="0"/>
                        <a:t>   - medical staff</a:t>
                      </a:r>
                    </a:p>
                    <a:p>
                      <a:r>
                        <a:rPr lang="en-US" dirty="0"/>
                        <a:t>   - other parents</a:t>
                      </a:r>
                    </a:p>
                    <a:p>
                      <a:r>
                        <a:rPr lang="en-US" dirty="0"/>
                        <a:t>   - other students</a:t>
                      </a:r>
                    </a:p>
                    <a:p>
                      <a:r>
                        <a:rPr lang="en-US" dirty="0"/>
                        <a:t>   - family </a:t>
                      </a:r>
                    </a:p>
                    <a:p>
                      <a:r>
                        <a:rPr lang="en-US" dirty="0"/>
                        <a:t>     members</a:t>
                      </a:r>
                    </a:p>
                  </a:txBody>
                  <a:tcPr/>
                </a:tc>
                <a:tc>
                  <a:txBody>
                    <a:bodyPr/>
                    <a:lstStyle/>
                    <a:p>
                      <a:r>
                        <a:rPr lang="en-US" dirty="0"/>
                        <a:t>They SHOULD:</a:t>
                      </a:r>
                    </a:p>
                    <a:p>
                      <a:r>
                        <a:rPr lang="en-US" dirty="0"/>
                        <a:t>   - sign</a:t>
                      </a:r>
                    </a:p>
                    <a:p>
                      <a:r>
                        <a:rPr lang="en-US" dirty="0"/>
                        <a:t>   - talk</a:t>
                      </a:r>
                    </a:p>
                    <a:p>
                      <a:r>
                        <a:rPr lang="en-US" dirty="0"/>
                        <a:t>   - use hearing </a:t>
                      </a:r>
                    </a:p>
                    <a:p>
                      <a:r>
                        <a:rPr lang="en-US" dirty="0"/>
                        <a:t>      aids (or not)</a:t>
                      </a:r>
                    </a:p>
                    <a:p>
                      <a:r>
                        <a:rPr lang="en-US" dirty="0"/>
                        <a:t>   - go to HSDB</a:t>
                      </a:r>
                    </a:p>
                    <a:p>
                      <a:r>
                        <a:rPr lang="en-US" dirty="0"/>
                        <a:t>      (or not)</a:t>
                      </a:r>
                    </a:p>
                    <a:p>
                      <a:r>
                        <a:rPr lang="en-US" dirty="0"/>
                        <a:t>   </a:t>
                      </a:r>
                    </a:p>
                  </a:txBody>
                  <a:tcPr/>
                </a:tc>
                <a:tc>
                  <a:txBody>
                    <a:bodyPr/>
                    <a:lstStyle/>
                    <a:p>
                      <a:r>
                        <a:rPr lang="en-US" dirty="0"/>
                        <a:t>They SHOULD:</a:t>
                      </a:r>
                    </a:p>
                    <a:p>
                      <a:r>
                        <a:rPr lang="en-US" dirty="0"/>
                        <a:t> - get guardianship</a:t>
                      </a:r>
                    </a:p>
                    <a:p>
                      <a:r>
                        <a:rPr lang="en-US" dirty="0"/>
                        <a:t> - get a certificate</a:t>
                      </a:r>
                    </a:p>
                    <a:p>
                      <a:r>
                        <a:rPr lang="en-US" dirty="0"/>
                        <a:t> -  learn laundry </a:t>
                      </a:r>
                    </a:p>
                    <a:p>
                      <a:r>
                        <a:rPr lang="en-US" dirty="0"/>
                        <a:t>    skills</a:t>
                      </a:r>
                    </a:p>
                    <a:p>
                      <a:r>
                        <a:rPr lang="en-US" dirty="0"/>
                        <a:t> - join a day </a:t>
                      </a:r>
                    </a:p>
                    <a:p>
                      <a:r>
                        <a:rPr lang="en-US" dirty="0"/>
                        <a:t>   program</a:t>
                      </a:r>
                    </a:p>
                    <a:p>
                      <a:r>
                        <a:rPr lang="en-US" dirty="0"/>
                        <a:t> - not be included</a:t>
                      </a:r>
                    </a:p>
                  </a:txBody>
                  <a:tcPr/>
                </a:tc>
                <a:tc>
                  <a:txBody>
                    <a:bodyPr/>
                    <a:lstStyle/>
                    <a:p>
                      <a:r>
                        <a:rPr lang="en-US" dirty="0"/>
                        <a:t>They SHOULD:</a:t>
                      </a:r>
                    </a:p>
                    <a:p>
                      <a:r>
                        <a:rPr lang="en-US" dirty="0"/>
                        <a:t>  - not use </a:t>
                      </a:r>
                    </a:p>
                    <a:p>
                      <a:r>
                        <a:rPr lang="en-US" dirty="0"/>
                        <a:t>    playground</a:t>
                      </a:r>
                    </a:p>
                    <a:p>
                      <a:r>
                        <a:rPr lang="en-US" dirty="0"/>
                        <a:t>  - eat by </a:t>
                      </a:r>
                    </a:p>
                    <a:p>
                      <a:r>
                        <a:rPr lang="en-US" dirty="0"/>
                        <a:t>    themselves</a:t>
                      </a:r>
                    </a:p>
                    <a:p>
                      <a:r>
                        <a:rPr lang="en-US" dirty="0"/>
                        <a:t>  - only be given  </a:t>
                      </a:r>
                    </a:p>
                    <a:p>
                      <a:r>
                        <a:rPr lang="en-US" dirty="0"/>
                        <a:t>    ”real” food</a:t>
                      </a:r>
                    </a:p>
                    <a:p>
                      <a:r>
                        <a:rPr lang="en-US" dirty="0"/>
                        <a:t>   </a:t>
                      </a:r>
                    </a:p>
                  </a:txBody>
                  <a:tcPr/>
                </a:tc>
                <a:tc>
                  <a:txBody>
                    <a:bodyPr/>
                    <a:lstStyle/>
                    <a:p>
                      <a:r>
                        <a:rPr lang="en-US" dirty="0"/>
                        <a:t>They SHOULD:</a:t>
                      </a:r>
                    </a:p>
                    <a:p>
                      <a:r>
                        <a:rPr lang="en-US" dirty="0"/>
                        <a:t>- not baby their </a:t>
                      </a:r>
                    </a:p>
                    <a:p>
                      <a:r>
                        <a:rPr lang="en-US" dirty="0"/>
                        <a:t>  kid</a:t>
                      </a:r>
                    </a:p>
                    <a:p>
                      <a:r>
                        <a:rPr lang="en-US" dirty="0"/>
                        <a:t>- help with </a:t>
                      </a:r>
                    </a:p>
                    <a:p>
                      <a:r>
                        <a:rPr lang="en-US" dirty="0"/>
                        <a:t>  homework</a:t>
                      </a:r>
                    </a:p>
                    <a:p>
                      <a:r>
                        <a:rPr lang="en-US" dirty="0"/>
                        <a:t>- attend all </a:t>
                      </a:r>
                    </a:p>
                    <a:p>
                      <a:r>
                        <a:rPr lang="en-US" dirty="0"/>
                        <a:t>   meetings/events</a:t>
                      </a:r>
                    </a:p>
                    <a:p>
                      <a:r>
                        <a:rPr lang="en-US" dirty="0"/>
                        <a:t>- trust the    </a:t>
                      </a:r>
                    </a:p>
                    <a:p>
                      <a:r>
                        <a:rPr lang="en-US" dirty="0"/>
                        <a:t>   school/experts</a:t>
                      </a:r>
                    </a:p>
                  </a:txBody>
                  <a:tcPr/>
                </a:tc>
                <a:extLst>
                  <a:ext uri="{0D108BD9-81ED-4DB2-BD59-A6C34878D82A}">
                    <a16:rowId xmlns:a16="http://schemas.microsoft.com/office/drawing/2014/main" val="1176064413"/>
                  </a:ext>
                </a:extLst>
              </a:tr>
              <a:tr h="370840">
                <a:tc>
                  <a:txBody>
                    <a:bodyPr/>
                    <a:lstStyle/>
                    <a:p>
                      <a:r>
                        <a:rPr lang="en-US" dirty="0"/>
                        <a:t>What we can do instead</a:t>
                      </a:r>
                    </a:p>
                  </a:txBody>
                  <a:tcPr/>
                </a:tc>
                <a:tc>
                  <a:txBody>
                    <a:bodyPr/>
                    <a:lstStyle/>
                    <a:p>
                      <a:r>
                        <a:rPr lang="en-US" dirty="0"/>
                        <a:t>Give information across spectrum of language, technology and education placements so families can make informed choices</a:t>
                      </a:r>
                    </a:p>
                  </a:txBody>
                  <a:tcPr/>
                </a:tc>
                <a:tc>
                  <a:txBody>
                    <a:bodyPr/>
                    <a:lstStyle/>
                    <a:p>
                      <a:r>
                        <a:rPr lang="en-US" dirty="0"/>
                        <a:t>Share alternatives to guardianship, talk about inclusion classes, even if they don’t get a diploma, ask what skills they need or want to learn</a:t>
                      </a:r>
                    </a:p>
                  </a:txBody>
                  <a:tcPr/>
                </a:tc>
                <a:tc>
                  <a:txBody>
                    <a:bodyPr/>
                    <a:lstStyle/>
                    <a:p>
                      <a:r>
                        <a:rPr lang="en-US" dirty="0"/>
                        <a:t>Ask for training about g-tubes (parents can do this). Ask how the school can support the student while they eat. Let them eat in the cafeteria.</a:t>
                      </a:r>
                    </a:p>
                  </a:txBody>
                  <a:tcPr/>
                </a:tc>
                <a:tc>
                  <a:txBody>
                    <a:bodyPr/>
                    <a:lstStyle/>
                    <a:p>
                      <a:r>
                        <a:rPr lang="en-US" dirty="0"/>
                        <a:t>Ask parents what they need: training, support, advice. Trust that parents are doing the best they can at the moment, and they know their child best.</a:t>
                      </a:r>
                    </a:p>
                  </a:txBody>
                  <a:tcPr/>
                </a:tc>
                <a:extLst>
                  <a:ext uri="{0D108BD9-81ED-4DB2-BD59-A6C34878D82A}">
                    <a16:rowId xmlns:a16="http://schemas.microsoft.com/office/drawing/2014/main" val="3090986767"/>
                  </a:ext>
                </a:extLst>
              </a:tr>
              <a:tr h="370840">
                <a:tc>
                  <a:txBody>
                    <a:bodyPr/>
                    <a:lstStyle/>
                    <a:p>
                      <a:r>
                        <a:rPr lang="en-US" dirty="0"/>
                        <a:t>Standard for all</a:t>
                      </a:r>
                    </a:p>
                  </a:txBody>
                  <a:tcPr/>
                </a:tc>
                <a:tc>
                  <a:txBody>
                    <a:bodyPr/>
                    <a:lstStyle/>
                    <a:p>
                      <a:r>
                        <a:rPr lang="en-US" dirty="0"/>
                        <a:t>Connect them to resources, support organizations and other families</a:t>
                      </a:r>
                    </a:p>
                  </a:txBody>
                  <a:tcPr/>
                </a:tc>
                <a:tc>
                  <a:txBody>
                    <a:bodyPr/>
                    <a:lstStyle/>
                    <a:p>
                      <a:r>
                        <a:rPr lang="en-US" dirty="0"/>
                        <a:t>Connect them to resources, support organizations and other families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them to resources, support organizations and other families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 them to resources, support organizations and other families</a:t>
                      </a:r>
                    </a:p>
                  </a:txBody>
                  <a:tcPr/>
                </a:tc>
                <a:extLst>
                  <a:ext uri="{0D108BD9-81ED-4DB2-BD59-A6C34878D82A}">
                    <a16:rowId xmlns:a16="http://schemas.microsoft.com/office/drawing/2014/main" val="459869481"/>
                  </a:ext>
                </a:extLst>
              </a:tr>
            </a:tbl>
          </a:graphicData>
        </a:graphic>
      </p:graphicFrame>
    </p:spTree>
    <p:extLst>
      <p:ext uri="{BB962C8B-B14F-4D97-AF65-F5344CB8AC3E}">
        <p14:creationId xmlns:p14="http://schemas.microsoft.com/office/powerpoint/2010/main" val="58992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DFBDE8-7DF8-8D0A-5E27-BA1F334980CD}"/>
              </a:ext>
            </a:extLst>
          </p:cNvPr>
          <p:cNvSpPr/>
          <p:nvPr/>
        </p:nvSpPr>
        <p:spPr>
          <a:xfrm>
            <a:off x="1413836" y="742938"/>
            <a:ext cx="4632817" cy="1569660"/>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rPr>
              <a:t>Standard 1: Welcoming all families into the school community.</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descr="Diagram&#10;&#10;Description automatically generated">
            <a:extLst>
              <a:ext uri="{FF2B5EF4-FFF2-40B4-BE49-F238E27FC236}">
                <a16:creationId xmlns:a16="http://schemas.microsoft.com/office/drawing/2014/main" id="{180060C1-00C6-C51E-2672-150B1B2ACB19}"/>
              </a:ext>
            </a:extLst>
          </p:cNvPr>
          <p:cNvPicPr>
            <a:picLocks noChangeAspect="1"/>
          </p:cNvPicPr>
          <p:nvPr/>
        </p:nvPicPr>
        <p:blipFill>
          <a:blip r:embed="rId3"/>
          <a:stretch>
            <a:fillRect/>
          </a:stretch>
        </p:blipFill>
        <p:spPr>
          <a:xfrm>
            <a:off x="6540500" y="420737"/>
            <a:ext cx="5463388" cy="4306824"/>
          </a:xfrm>
          <a:prstGeom prst="rect">
            <a:avLst/>
          </a:prstGeom>
        </p:spPr>
      </p:pic>
      <p:pic>
        <p:nvPicPr>
          <p:cNvPr id="5" name="Picture 4" descr="Text&#10;&#10;Description automatically generated">
            <a:extLst>
              <a:ext uri="{FF2B5EF4-FFF2-40B4-BE49-F238E27FC236}">
                <a16:creationId xmlns:a16="http://schemas.microsoft.com/office/drawing/2014/main" id="{7469B947-4398-749E-B448-7F44F5E13371}"/>
              </a:ext>
            </a:extLst>
          </p:cNvPr>
          <p:cNvPicPr>
            <a:picLocks noChangeAspect="1"/>
          </p:cNvPicPr>
          <p:nvPr/>
        </p:nvPicPr>
        <p:blipFill rotWithShape="1">
          <a:blip r:embed="rId4"/>
          <a:srcRect t="12606"/>
          <a:stretch/>
        </p:blipFill>
        <p:spPr>
          <a:xfrm>
            <a:off x="1114097" y="5083182"/>
            <a:ext cx="6540500" cy="1354081"/>
          </a:xfrm>
          <a:prstGeom prst="rect">
            <a:avLst/>
          </a:prstGeom>
        </p:spPr>
      </p:pic>
      <p:pic>
        <p:nvPicPr>
          <p:cNvPr id="6" name="Picture 5" descr="Timeline&#10;&#10;Description automatically generated">
            <a:extLst>
              <a:ext uri="{FF2B5EF4-FFF2-40B4-BE49-F238E27FC236}">
                <a16:creationId xmlns:a16="http://schemas.microsoft.com/office/drawing/2014/main" id="{444E1EF8-E363-BC81-693F-4393EA0CD4FD}"/>
              </a:ext>
            </a:extLst>
          </p:cNvPr>
          <p:cNvPicPr>
            <a:picLocks noChangeAspect="1"/>
          </p:cNvPicPr>
          <p:nvPr/>
        </p:nvPicPr>
        <p:blipFill rotWithShape="1">
          <a:blip r:embed="rId5"/>
          <a:srcRect l="15363" t="27935" r="66787" b="49488"/>
          <a:stretch/>
        </p:blipFill>
        <p:spPr>
          <a:xfrm>
            <a:off x="2543504" y="2556641"/>
            <a:ext cx="1951719" cy="1744718"/>
          </a:xfrm>
          <a:prstGeom prst="rect">
            <a:avLst/>
          </a:prstGeom>
        </p:spPr>
      </p:pic>
      <p:pic>
        <p:nvPicPr>
          <p:cNvPr id="7" name="Picture 6" descr="A picture containing writing implement, pencil, stationary, pen&#10;&#10;Description automatically generated">
            <a:extLst>
              <a:ext uri="{FF2B5EF4-FFF2-40B4-BE49-F238E27FC236}">
                <a16:creationId xmlns:a16="http://schemas.microsoft.com/office/drawing/2014/main" id="{5CB3407C-6E45-8005-C779-8FC9ED8E28B8}"/>
              </a:ext>
            </a:extLst>
          </p:cNvPr>
          <p:cNvPicPr>
            <a:picLocks noChangeAspect="1"/>
          </p:cNvPicPr>
          <p:nvPr/>
        </p:nvPicPr>
        <p:blipFill rotWithShape="1">
          <a:blip r:embed="rId6"/>
          <a:srcRect l="11765" b="82556"/>
          <a:stretch/>
        </p:blipFill>
        <p:spPr>
          <a:xfrm rot="16200000">
            <a:off x="-3013771" y="2977055"/>
            <a:ext cx="6858000" cy="903890"/>
          </a:xfrm>
          <a:prstGeom prst="rect">
            <a:avLst/>
          </a:prstGeom>
        </p:spPr>
      </p:pic>
    </p:spTree>
    <p:extLst>
      <p:ext uri="{BB962C8B-B14F-4D97-AF65-F5344CB8AC3E}">
        <p14:creationId xmlns:p14="http://schemas.microsoft.com/office/powerpoint/2010/main" val="732512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95AB47-38F9-C593-AD2B-4BEFB60ABD4B}"/>
              </a:ext>
            </a:extLst>
          </p:cNvPr>
          <p:cNvSpPr txBox="1"/>
          <p:nvPr/>
        </p:nvSpPr>
        <p:spPr>
          <a:xfrm>
            <a:off x="441434" y="230492"/>
            <a:ext cx="11309131" cy="707886"/>
          </a:xfrm>
          <a:prstGeom prst="rect">
            <a:avLst/>
          </a:prstGeom>
          <a:noFill/>
        </p:spPr>
        <p:txBody>
          <a:bodyPr wrap="square">
            <a:spAutoFit/>
          </a:bodyPr>
          <a:lstStyle/>
          <a:p>
            <a:pPr algn="ctr"/>
            <a:r>
              <a:rPr lang="en-US" sz="4000" dirty="0"/>
              <a:t>What do we mean by </a:t>
            </a:r>
            <a:r>
              <a:rPr lang="en-US" sz="4000" dirty="0">
                <a:solidFill>
                  <a:srgbClr val="0070C0"/>
                </a:solidFill>
              </a:rPr>
              <a:t>School Community </a:t>
            </a:r>
            <a:r>
              <a:rPr lang="en-US" sz="4000" dirty="0"/>
              <a:t>Inclusion?</a:t>
            </a:r>
          </a:p>
        </p:txBody>
      </p:sp>
      <p:sp>
        <p:nvSpPr>
          <p:cNvPr id="8" name="TextBox 7">
            <a:extLst>
              <a:ext uri="{FF2B5EF4-FFF2-40B4-BE49-F238E27FC236}">
                <a16:creationId xmlns:a16="http://schemas.microsoft.com/office/drawing/2014/main" id="{DE4EC50D-3218-B063-9FE9-EBD2DA05C596}"/>
              </a:ext>
            </a:extLst>
          </p:cNvPr>
          <p:cNvSpPr txBox="1"/>
          <p:nvPr/>
        </p:nvSpPr>
        <p:spPr>
          <a:xfrm>
            <a:off x="441434" y="1186935"/>
            <a:ext cx="5141511" cy="400110"/>
          </a:xfrm>
          <a:prstGeom prst="rect">
            <a:avLst/>
          </a:prstGeom>
          <a:noFill/>
        </p:spPr>
        <p:txBody>
          <a:bodyPr wrap="square">
            <a:spAutoFit/>
          </a:bodyPr>
          <a:lstStyle/>
          <a:p>
            <a:r>
              <a:rPr lang="en-US" sz="2000" dirty="0"/>
              <a:t>How welcoming is your front desk to families? </a:t>
            </a:r>
          </a:p>
        </p:txBody>
      </p:sp>
      <p:sp>
        <p:nvSpPr>
          <p:cNvPr id="9" name="TextBox 8">
            <a:extLst>
              <a:ext uri="{FF2B5EF4-FFF2-40B4-BE49-F238E27FC236}">
                <a16:creationId xmlns:a16="http://schemas.microsoft.com/office/drawing/2014/main" id="{D0D376B4-F0D9-C09A-02CE-EDF01C954D01}"/>
              </a:ext>
            </a:extLst>
          </p:cNvPr>
          <p:cNvSpPr txBox="1"/>
          <p:nvPr/>
        </p:nvSpPr>
        <p:spPr>
          <a:xfrm>
            <a:off x="433551" y="1715366"/>
            <a:ext cx="5141511" cy="707886"/>
          </a:xfrm>
          <a:prstGeom prst="rect">
            <a:avLst/>
          </a:prstGeom>
          <a:noFill/>
        </p:spPr>
        <p:txBody>
          <a:bodyPr wrap="square">
            <a:spAutoFit/>
          </a:bodyPr>
          <a:lstStyle/>
          <a:p>
            <a:r>
              <a:rPr lang="en-US" sz="2000" dirty="0"/>
              <a:t>At Open House night, is the sped room open?  Are kids invited to the gen-ed room too?</a:t>
            </a:r>
          </a:p>
        </p:txBody>
      </p:sp>
      <p:sp>
        <p:nvSpPr>
          <p:cNvPr id="11" name="TextBox 10">
            <a:extLst>
              <a:ext uri="{FF2B5EF4-FFF2-40B4-BE49-F238E27FC236}">
                <a16:creationId xmlns:a16="http://schemas.microsoft.com/office/drawing/2014/main" id="{B37F9D2B-1BDD-068D-40D7-69ED04425084}"/>
              </a:ext>
            </a:extLst>
          </p:cNvPr>
          <p:cNvSpPr txBox="1"/>
          <p:nvPr/>
        </p:nvSpPr>
        <p:spPr>
          <a:xfrm>
            <a:off x="433551" y="2653480"/>
            <a:ext cx="5149393" cy="707886"/>
          </a:xfrm>
          <a:prstGeom prst="rect">
            <a:avLst/>
          </a:prstGeom>
          <a:noFill/>
        </p:spPr>
        <p:txBody>
          <a:bodyPr wrap="square">
            <a:spAutoFit/>
          </a:bodyPr>
          <a:lstStyle/>
          <a:p>
            <a:r>
              <a:rPr lang="en-US" sz="2000" dirty="0"/>
              <a:t>Do the sped kids get a flyer for school spirit week? </a:t>
            </a:r>
          </a:p>
        </p:txBody>
      </p:sp>
      <p:sp>
        <p:nvSpPr>
          <p:cNvPr id="13" name="TextBox 12">
            <a:extLst>
              <a:ext uri="{FF2B5EF4-FFF2-40B4-BE49-F238E27FC236}">
                <a16:creationId xmlns:a16="http://schemas.microsoft.com/office/drawing/2014/main" id="{05D05D5D-FA20-3D66-EE6C-DBC0D895CBA4}"/>
              </a:ext>
            </a:extLst>
          </p:cNvPr>
          <p:cNvSpPr txBox="1"/>
          <p:nvPr/>
        </p:nvSpPr>
        <p:spPr>
          <a:xfrm>
            <a:off x="441434" y="3489687"/>
            <a:ext cx="5133628" cy="1015663"/>
          </a:xfrm>
          <a:prstGeom prst="rect">
            <a:avLst/>
          </a:prstGeom>
          <a:noFill/>
        </p:spPr>
        <p:txBody>
          <a:bodyPr wrap="square">
            <a:spAutoFit/>
          </a:bodyPr>
          <a:lstStyle/>
          <a:p>
            <a:r>
              <a:rPr lang="en-US" sz="2000" dirty="0"/>
              <a:t>If your school has a school store, are kids with disabilities working in it? Do they get a chance to buy from it? </a:t>
            </a:r>
          </a:p>
        </p:txBody>
      </p:sp>
      <p:sp>
        <p:nvSpPr>
          <p:cNvPr id="15" name="TextBox 14">
            <a:extLst>
              <a:ext uri="{FF2B5EF4-FFF2-40B4-BE49-F238E27FC236}">
                <a16:creationId xmlns:a16="http://schemas.microsoft.com/office/drawing/2014/main" id="{BF5DBDD7-83C4-4235-01B4-4B3B713C1670}"/>
              </a:ext>
            </a:extLst>
          </p:cNvPr>
          <p:cNvSpPr txBox="1"/>
          <p:nvPr/>
        </p:nvSpPr>
        <p:spPr>
          <a:xfrm>
            <a:off x="433550" y="4697011"/>
            <a:ext cx="5141511" cy="1323439"/>
          </a:xfrm>
          <a:prstGeom prst="rect">
            <a:avLst/>
          </a:prstGeom>
          <a:noFill/>
        </p:spPr>
        <p:txBody>
          <a:bodyPr wrap="square">
            <a:spAutoFit/>
          </a:bodyPr>
          <a:lstStyle/>
          <a:p>
            <a:r>
              <a:rPr lang="en-US" sz="2000" dirty="0"/>
              <a:t>Are sped kids invited to attend prom? Football games?  School assembly? (are they with their home room or sped room?) How do they get invited? </a:t>
            </a:r>
          </a:p>
        </p:txBody>
      </p:sp>
      <p:sp>
        <p:nvSpPr>
          <p:cNvPr id="17" name="TextBox 16">
            <a:extLst>
              <a:ext uri="{FF2B5EF4-FFF2-40B4-BE49-F238E27FC236}">
                <a16:creationId xmlns:a16="http://schemas.microsoft.com/office/drawing/2014/main" id="{CED75D11-48DB-954B-EFD8-319403472E2D}"/>
              </a:ext>
            </a:extLst>
          </p:cNvPr>
          <p:cNvSpPr txBox="1"/>
          <p:nvPr/>
        </p:nvSpPr>
        <p:spPr>
          <a:xfrm>
            <a:off x="441434" y="6106700"/>
            <a:ext cx="5149393" cy="707886"/>
          </a:xfrm>
          <a:prstGeom prst="rect">
            <a:avLst/>
          </a:prstGeom>
          <a:noFill/>
        </p:spPr>
        <p:txBody>
          <a:bodyPr wrap="square">
            <a:spAutoFit/>
          </a:bodyPr>
          <a:lstStyle/>
          <a:p>
            <a:r>
              <a:rPr lang="en-US" sz="2000" dirty="0"/>
              <a:t>If you have transition events at your school, do you include sped?  Is it inclusive or separate? </a:t>
            </a:r>
          </a:p>
        </p:txBody>
      </p:sp>
      <p:sp>
        <p:nvSpPr>
          <p:cNvPr id="19" name="TextBox 18">
            <a:extLst>
              <a:ext uri="{FF2B5EF4-FFF2-40B4-BE49-F238E27FC236}">
                <a16:creationId xmlns:a16="http://schemas.microsoft.com/office/drawing/2014/main" id="{F8DBE657-C7A3-8141-4142-04BACC914C2F}"/>
              </a:ext>
            </a:extLst>
          </p:cNvPr>
          <p:cNvSpPr txBox="1"/>
          <p:nvPr/>
        </p:nvSpPr>
        <p:spPr>
          <a:xfrm>
            <a:off x="6095999" y="6366235"/>
            <a:ext cx="6679324" cy="400110"/>
          </a:xfrm>
          <a:prstGeom prst="rect">
            <a:avLst/>
          </a:prstGeom>
          <a:noFill/>
        </p:spPr>
        <p:txBody>
          <a:bodyPr wrap="square">
            <a:spAutoFit/>
          </a:bodyPr>
          <a:lstStyle/>
          <a:p>
            <a:pPr marL="0" indent="0">
              <a:buNone/>
            </a:pPr>
            <a:r>
              <a:rPr lang="en-US" sz="2000" dirty="0">
                <a:solidFill>
                  <a:srgbClr val="0070C0"/>
                </a:solidFill>
              </a:rPr>
              <a:t>How else could you include families at your school? </a:t>
            </a:r>
          </a:p>
        </p:txBody>
      </p:sp>
      <p:sp>
        <p:nvSpPr>
          <p:cNvPr id="21" name="TextBox 20">
            <a:extLst>
              <a:ext uri="{FF2B5EF4-FFF2-40B4-BE49-F238E27FC236}">
                <a16:creationId xmlns:a16="http://schemas.microsoft.com/office/drawing/2014/main" id="{B7F83D62-FF35-228C-B734-A3521950CE07}"/>
              </a:ext>
            </a:extLst>
          </p:cNvPr>
          <p:cNvSpPr txBox="1"/>
          <p:nvPr/>
        </p:nvSpPr>
        <p:spPr>
          <a:xfrm>
            <a:off x="6096000" y="1152203"/>
            <a:ext cx="4635062" cy="707886"/>
          </a:xfrm>
          <a:prstGeom prst="rect">
            <a:avLst/>
          </a:prstGeom>
          <a:noFill/>
        </p:spPr>
        <p:txBody>
          <a:bodyPr wrap="square">
            <a:spAutoFit/>
          </a:bodyPr>
          <a:lstStyle/>
          <a:p>
            <a:r>
              <a:rPr lang="en-US" sz="2000" dirty="0"/>
              <a:t>Do sped families volunteer at  your school?  Is the PCNC able to reach out to them?</a:t>
            </a:r>
          </a:p>
        </p:txBody>
      </p:sp>
      <p:sp>
        <p:nvSpPr>
          <p:cNvPr id="23" name="TextBox 22">
            <a:extLst>
              <a:ext uri="{FF2B5EF4-FFF2-40B4-BE49-F238E27FC236}">
                <a16:creationId xmlns:a16="http://schemas.microsoft.com/office/drawing/2014/main" id="{3A494752-E5A6-F3F9-EF5F-34C9BD34144D}"/>
              </a:ext>
            </a:extLst>
          </p:cNvPr>
          <p:cNvSpPr txBox="1"/>
          <p:nvPr/>
        </p:nvSpPr>
        <p:spPr>
          <a:xfrm>
            <a:off x="6095999" y="1971865"/>
            <a:ext cx="5360276" cy="707886"/>
          </a:xfrm>
          <a:prstGeom prst="rect">
            <a:avLst/>
          </a:prstGeom>
          <a:noFill/>
        </p:spPr>
        <p:txBody>
          <a:bodyPr wrap="square">
            <a:spAutoFit/>
          </a:bodyPr>
          <a:lstStyle/>
          <a:p>
            <a:r>
              <a:rPr lang="en-US" sz="2000" dirty="0"/>
              <a:t>Are sped families tapped to be chaperones for school field trips?  (are the kids invited?)</a:t>
            </a:r>
          </a:p>
        </p:txBody>
      </p:sp>
      <p:sp>
        <p:nvSpPr>
          <p:cNvPr id="25" name="TextBox 24">
            <a:extLst>
              <a:ext uri="{FF2B5EF4-FFF2-40B4-BE49-F238E27FC236}">
                <a16:creationId xmlns:a16="http://schemas.microsoft.com/office/drawing/2014/main" id="{D603E1C9-1B68-CDC8-1FEA-C290E523474C}"/>
              </a:ext>
            </a:extLst>
          </p:cNvPr>
          <p:cNvSpPr txBox="1"/>
          <p:nvPr/>
        </p:nvSpPr>
        <p:spPr>
          <a:xfrm>
            <a:off x="6095999" y="2893576"/>
            <a:ext cx="5360276" cy="1015663"/>
          </a:xfrm>
          <a:prstGeom prst="rect">
            <a:avLst/>
          </a:prstGeom>
          <a:noFill/>
        </p:spPr>
        <p:txBody>
          <a:bodyPr wrap="square">
            <a:spAutoFit/>
          </a:bodyPr>
          <a:lstStyle/>
          <a:p>
            <a:r>
              <a:rPr lang="en-US" sz="2000" dirty="0"/>
              <a:t>If you have a PTA, how many sped families are involved?  (I’m not fundraising for a class or school that does not include my kid)</a:t>
            </a:r>
          </a:p>
        </p:txBody>
      </p:sp>
      <p:sp>
        <p:nvSpPr>
          <p:cNvPr id="27" name="TextBox 26">
            <a:extLst>
              <a:ext uri="{FF2B5EF4-FFF2-40B4-BE49-F238E27FC236}">
                <a16:creationId xmlns:a16="http://schemas.microsoft.com/office/drawing/2014/main" id="{17284594-8299-654D-7BBE-2CABD8B32925}"/>
              </a:ext>
            </a:extLst>
          </p:cNvPr>
          <p:cNvSpPr txBox="1"/>
          <p:nvPr/>
        </p:nvSpPr>
        <p:spPr>
          <a:xfrm>
            <a:off x="6095999" y="3997518"/>
            <a:ext cx="5141511" cy="1015663"/>
          </a:xfrm>
          <a:prstGeom prst="rect">
            <a:avLst/>
          </a:prstGeom>
          <a:noFill/>
        </p:spPr>
        <p:txBody>
          <a:bodyPr wrap="square">
            <a:spAutoFit/>
          </a:bodyPr>
          <a:lstStyle/>
          <a:p>
            <a:r>
              <a:rPr lang="en-US" sz="2000" dirty="0"/>
              <a:t>Do you invite parents to academic planning meetings? (If my kid does not have access to gen-ed curriculum, I don’t care about it)</a:t>
            </a:r>
          </a:p>
        </p:txBody>
      </p:sp>
      <p:sp>
        <p:nvSpPr>
          <p:cNvPr id="29" name="TextBox 28">
            <a:extLst>
              <a:ext uri="{FF2B5EF4-FFF2-40B4-BE49-F238E27FC236}">
                <a16:creationId xmlns:a16="http://schemas.microsoft.com/office/drawing/2014/main" id="{97F26F7C-E97E-E7C9-7BEF-6BB93F229A09}"/>
              </a:ext>
            </a:extLst>
          </p:cNvPr>
          <p:cNvSpPr txBox="1"/>
          <p:nvPr/>
        </p:nvSpPr>
        <p:spPr>
          <a:xfrm>
            <a:off x="6095999" y="5136747"/>
            <a:ext cx="5980387" cy="1015663"/>
          </a:xfrm>
          <a:prstGeom prst="rect">
            <a:avLst/>
          </a:prstGeom>
          <a:noFill/>
        </p:spPr>
        <p:txBody>
          <a:bodyPr wrap="square">
            <a:spAutoFit/>
          </a:bodyPr>
          <a:lstStyle/>
          <a:p>
            <a:r>
              <a:rPr lang="en-US" sz="2000" dirty="0"/>
              <a:t>Do you have a sped parent on your School Community Council?  (You can have more than one parent and it’s better if it’s not a teacher or other staff member)</a:t>
            </a:r>
          </a:p>
        </p:txBody>
      </p:sp>
    </p:spTree>
    <p:extLst>
      <p:ext uri="{BB962C8B-B14F-4D97-AF65-F5344CB8AC3E}">
        <p14:creationId xmlns:p14="http://schemas.microsoft.com/office/powerpoint/2010/main" val="193240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7" grpId="0"/>
      <p:bldP spid="19" grpId="0"/>
      <p:bldP spid="21" grpId="0"/>
      <p:bldP spid="23" grpId="0"/>
      <p:bldP spid="25" grpId="0"/>
      <p:bldP spid="2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9A25D-3CB4-5DBC-CFAA-94528717C1E7}"/>
              </a:ext>
            </a:extLst>
          </p:cNvPr>
          <p:cNvSpPr/>
          <p:nvPr/>
        </p:nvSpPr>
        <p:spPr>
          <a:xfrm>
            <a:off x="623944" y="128559"/>
            <a:ext cx="10944112" cy="1015663"/>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Aloha from SPIN</a:t>
            </a:r>
            <a:endParaRPr lang="en-US" sz="6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descr="Diagram&#10;&#10;Description automatically generated">
            <a:extLst>
              <a:ext uri="{FF2B5EF4-FFF2-40B4-BE49-F238E27FC236}">
                <a16:creationId xmlns:a16="http://schemas.microsoft.com/office/drawing/2014/main" id="{840F896D-EEF4-C23E-E578-69BDA0775D39}"/>
              </a:ext>
            </a:extLst>
          </p:cNvPr>
          <p:cNvPicPr>
            <a:picLocks noChangeAspect="1"/>
          </p:cNvPicPr>
          <p:nvPr/>
        </p:nvPicPr>
        <p:blipFill rotWithShape="1">
          <a:blip r:embed="rId3"/>
          <a:srcRect l="8191"/>
          <a:stretch/>
        </p:blipFill>
        <p:spPr>
          <a:xfrm>
            <a:off x="7258232" y="1224025"/>
            <a:ext cx="4497149" cy="4284117"/>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F1FD0C79-AC23-2CCC-0F52-13278CE5220A}"/>
              </a:ext>
            </a:extLst>
          </p:cNvPr>
          <p:cNvPicPr>
            <a:picLocks noChangeAspect="1"/>
          </p:cNvPicPr>
          <p:nvPr/>
        </p:nvPicPr>
        <p:blipFill rotWithShape="1">
          <a:blip r:embed="rId4"/>
          <a:srcRect r="11915"/>
          <a:stretch/>
        </p:blipFill>
        <p:spPr>
          <a:xfrm>
            <a:off x="296770" y="1224026"/>
            <a:ext cx="6846308" cy="4284117"/>
          </a:xfrm>
          <a:prstGeom prst="rect">
            <a:avLst/>
          </a:prstGeom>
        </p:spPr>
      </p:pic>
      <p:sp>
        <p:nvSpPr>
          <p:cNvPr id="6" name="TextBox 5">
            <a:extLst>
              <a:ext uri="{FF2B5EF4-FFF2-40B4-BE49-F238E27FC236}">
                <a16:creationId xmlns:a16="http://schemas.microsoft.com/office/drawing/2014/main" id="{AC3AF7B6-041D-B172-A187-C75A13A501E3}"/>
              </a:ext>
            </a:extLst>
          </p:cNvPr>
          <p:cNvSpPr txBox="1"/>
          <p:nvPr/>
        </p:nvSpPr>
        <p:spPr>
          <a:xfrm>
            <a:off x="4356846" y="3105834"/>
            <a:ext cx="2678655" cy="646331"/>
          </a:xfrm>
          <a:prstGeom prst="rect">
            <a:avLst/>
          </a:prstGeom>
          <a:solidFill>
            <a:schemeClr val="bg1"/>
          </a:solidFill>
        </p:spPr>
        <p:txBody>
          <a:bodyPr wrap="square" rtlCol="0">
            <a:spAutoFit/>
          </a:bodyPr>
          <a:lstStyle/>
          <a:p>
            <a:r>
              <a:rPr lang="en-US" dirty="0"/>
              <a:t>Son, Jason is 41 years old</a:t>
            </a:r>
          </a:p>
          <a:p>
            <a:r>
              <a:rPr lang="en-US" dirty="0"/>
              <a:t>Been @ SPIN for 38 years!</a:t>
            </a:r>
          </a:p>
        </p:txBody>
      </p:sp>
      <p:sp>
        <p:nvSpPr>
          <p:cNvPr id="7" name="TextBox 6">
            <a:extLst>
              <a:ext uri="{FF2B5EF4-FFF2-40B4-BE49-F238E27FC236}">
                <a16:creationId xmlns:a16="http://schemas.microsoft.com/office/drawing/2014/main" id="{E4B429D9-4276-BE90-EC34-89296B551429}"/>
              </a:ext>
            </a:extLst>
          </p:cNvPr>
          <p:cNvSpPr txBox="1"/>
          <p:nvPr/>
        </p:nvSpPr>
        <p:spPr>
          <a:xfrm>
            <a:off x="4356847" y="4409671"/>
            <a:ext cx="2678655" cy="646331"/>
          </a:xfrm>
          <a:prstGeom prst="rect">
            <a:avLst/>
          </a:prstGeom>
          <a:solidFill>
            <a:schemeClr val="bg1"/>
          </a:solidFill>
        </p:spPr>
        <p:txBody>
          <a:bodyPr wrap="square" rtlCol="0">
            <a:spAutoFit/>
          </a:bodyPr>
          <a:lstStyle/>
          <a:p>
            <a:r>
              <a:rPr lang="en-US" dirty="0"/>
              <a:t>Son, Ikaika is 19 years old</a:t>
            </a:r>
          </a:p>
          <a:p>
            <a:r>
              <a:rPr lang="en-US" dirty="0"/>
              <a:t>Been @ SPIN for 8 years!</a:t>
            </a:r>
          </a:p>
        </p:txBody>
      </p:sp>
      <p:pic>
        <p:nvPicPr>
          <p:cNvPr id="9" name="Picture 8" descr="A picture containing writing implement, pencil, stationary, pen&#10;&#10;Description automatically generated">
            <a:extLst>
              <a:ext uri="{FF2B5EF4-FFF2-40B4-BE49-F238E27FC236}">
                <a16:creationId xmlns:a16="http://schemas.microsoft.com/office/drawing/2014/main" id="{C745F91A-C064-37DA-09F7-2CC59E87E6E5}"/>
              </a:ext>
            </a:extLst>
          </p:cNvPr>
          <p:cNvPicPr>
            <a:picLocks noChangeAspect="1"/>
          </p:cNvPicPr>
          <p:nvPr/>
        </p:nvPicPr>
        <p:blipFill rotWithShape="1">
          <a:blip r:embed="rId5"/>
          <a:srcRect l="13545" b="80399"/>
          <a:stretch/>
        </p:blipFill>
        <p:spPr>
          <a:xfrm rot="10800000">
            <a:off x="0" y="5842336"/>
            <a:ext cx="6938682" cy="1015663"/>
          </a:xfrm>
          <a:prstGeom prst="rect">
            <a:avLst/>
          </a:prstGeom>
        </p:spPr>
      </p:pic>
      <p:pic>
        <p:nvPicPr>
          <p:cNvPr id="10" name="Picture 9" descr="A picture containing writing implement, pencil, stationary, pen&#10;&#10;Description automatically generated">
            <a:extLst>
              <a:ext uri="{FF2B5EF4-FFF2-40B4-BE49-F238E27FC236}">
                <a16:creationId xmlns:a16="http://schemas.microsoft.com/office/drawing/2014/main" id="{E4CD1A09-F0FC-DA44-D154-80AF971E7943}"/>
              </a:ext>
            </a:extLst>
          </p:cNvPr>
          <p:cNvPicPr>
            <a:picLocks noChangeAspect="1"/>
          </p:cNvPicPr>
          <p:nvPr/>
        </p:nvPicPr>
        <p:blipFill rotWithShape="1">
          <a:blip r:embed="rId5"/>
          <a:srcRect l="13545" b="80399"/>
          <a:stretch/>
        </p:blipFill>
        <p:spPr>
          <a:xfrm rot="10800000">
            <a:off x="6938682" y="5852007"/>
            <a:ext cx="6938682" cy="1015663"/>
          </a:xfrm>
          <a:prstGeom prst="rect">
            <a:avLst/>
          </a:prstGeom>
        </p:spPr>
      </p:pic>
    </p:spTree>
    <p:extLst>
      <p:ext uri="{BB962C8B-B14F-4D97-AF65-F5344CB8AC3E}">
        <p14:creationId xmlns:p14="http://schemas.microsoft.com/office/powerpoint/2010/main" val="4109539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35D8BE-7BEE-D855-1B89-21DE1D2C1A43}"/>
              </a:ext>
            </a:extLst>
          </p:cNvPr>
          <p:cNvPicPr>
            <a:picLocks noChangeAspect="1"/>
          </p:cNvPicPr>
          <p:nvPr/>
        </p:nvPicPr>
        <p:blipFill>
          <a:blip r:embed="rId2"/>
          <a:stretch>
            <a:fillRect/>
          </a:stretch>
        </p:blipFill>
        <p:spPr>
          <a:xfrm>
            <a:off x="1797078" y="1782466"/>
            <a:ext cx="8597844" cy="4671495"/>
          </a:xfrm>
          <a:prstGeom prst="rect">
            <a:avLst/>
          </a:prstGeom>
        </p:spPr>
      </p:pic>
      <p:sp>
        <p:nvSpPr>
          <p:cNvPr id="12" name="TextBox 11">
            <a:extLst>
              <a:ext uri="{FF2B5EF4-FFF2-40B4-BE49-F238E27FC236}">
                <a16:creationId xmlns:a16="http://schemas.microsoft.com/office/drawing/2014/main" id="{2BF24F5C-8EA3-C789-0EC6-5F18F8ACCC26}"/>
              </a:ext>
            </a:extLst>
          </p:cNvPr>
          <p:cNvSpPr txBox="1"/>
          <p:nvPr/>
        </p:nvSpPr>
        <p:spPr>
          <a:xfrm>
            <a:off x="215462" y="225362"/>
            <a:ext cx="11761076" cy="1323439"/>
          </a:xfrm>
          <a:prstGeom prst="rect">
            <a:avLst/>
          </a:prstGeom>
          <a:noFill/>
        </p:spPr>
        <p:txBody>
          <a:bodyPr wrap="square" rtlCol="0">
            <a:spAutoFit/>
          </a:bodyPr>
          <a:lstStyle/>
          <a:p>
            <a:pPr algn="ctr"/>
            <a:r>
              <a:rPr lang="en-US" sz="4000" dirty="0"/>
              <a:t>Remember this inclusion graphic?  </a:t>
            </a:r>
          </a:p>
          <a:p>
            <a:pPr algn="ctr"/>
            <a:r>
              <a:rPr lang="en-US" sz="4000" dirty="0"/>
              <a:t>Let’s apply it to School Community Inclusion </a:t>
            </a:r>
          </a:p>
        </p:txBody>
      </p:sp>
    </p:spTree>
    <p:extLst>
      <p:ext uri="{BB962C8B-B14F-4D97-AF65-F5344CB8AC3E}">
        <p14:creationId xmlns:p14="http://schemas.microsoft.com/office/powerpoint/2010/main" val="3144061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998DF-042A-F263-453A-A98E4887263B}"/>
              </a:ext>
            </a:extLst>
          </p:cNvPr>
          <p:cNvPicPr>
            <a:picLocks noChangeAspect="1"/>
          </p:cNvPicPr>
          <p:nvPr/>
        </p:nvPicPr>
        <p:blipFill>
          <a:blip r:embed="rId3"/>
          <a:stretch>
            <a:fillRect/>
          </a:stretch>
        </p:blipFill>
        <p:spPr>
          <a:xfrm>
            <a:off x="1538867" y="1171484"/>
            <a:ext cx="9114264" cy="4952083"/>
          </a:xfrm>
          <a:prstGeom prst="rect">
            <a:avLst/>
          </a:prstGeom>
        </p:spPr>
      </p:pic>
      <p:sp>
        <p:nvSpPr>
          <p:cNvPr id="4" name="TextBox 3">
            <a:extLst>
              <a:ext uri="{FF2B5EF4-FFF2-40B4-BE49-F238E27FC236}">
                <a16:creationId xmlns:a16="http://schemas.microsoft.com/office/drawing/2014/main" id="{8318ED62-4F94-5278-F3E4-7B76DF1B2A44}"/>
              </a:ext>
            </a:extLst>
          </p:cNvPr>
          <p:cNvSpPr txBox="1"/>
          <p:nvPr/>
        </p:nvSpPr>
        <p:spPr>
          <a:xfrm>
            <a:off x="2304359" y="6184332"/>
            <a:ext cx="2829697" cy="646331"/>
          </a:xfrm>
          <a:prstGeom prst="rect">
            <a:avLst/>
          </a:prstGeom>
          <a:noFill/>
        </p:spPr>
        <p:txBody>
          <a:bodyPr wrap="square" rtlCol="0">
            <a:spAutoFit/>
          </a:bodyPr>
          <a:lstStyle/>
          <a:p>
            <a:r>
              <a:rPr lang="en-US" dirty="0"/>
              <a:t>If we need you, we’ll ask</a:t>
            </a:r>
          </a:p>
          <a:p>
            <a:r>
              <a:rPr lang="en-US" dirty="0"/>
              <a:t>We are the professionals</a:t>
            </a:r>
          </a:p>
        </p:txBody>
      </p:sp>
      <p:sp>
        <p:nvSpPr>
          <p:cNvPr id="5" name="TextBox 4">
            <a:extLst>
              <a:ext uri="{FF2B5EF4-FFF2-40B4-BE49-F238E27FC236}">
                <a16:creationId xmlns:a16="http://schemas.microsoft.com/office/drawing/2014/main" id="{13BEDEF8-F19B-2A92-9D28-F0C7D63097B6}"/>
              </a:ext>
            </a:extLst>
          </p:cNvPr>
          <p:cNvSpPr txBox="1"/>
          <p:nvPr/>
        </p:nvSpPr>
        <p:spPr>
          <a:xfrm>
            <a:off x="5008605" y="6123568"/>
            <a:ext cx="2677298" cy="646331"/>
          </a:xfrm>
          <a:prstGeom prst="rect">
            <a:avLst/>
          </a:prstGeom>
          <a:noFill/>
        </p:spPr>
        <p:txBody>
          <a:bodyPr wrap="square" rtlCol="0">
            <a:spAutoFit/>
          </a:bodyPr>
          <a:lstStyle/>
          <a:p>
            <a:r>
              <a:rPr lang="en-US" dirty="0"/>
              <a:t>Read our Newsletter</a:t>
            </a:r>
          </a:p>
          <a:p>
            <a:r>
              <a:rPr lang="en-US" dirty="0"/>
              <a:t>Get info from the website</a:t>
            </a:r>
          </a:p>
        </p:txBody>
      </p:sp>
      <p:sp>
        <p:nvSpPr>
          <p:cNvPr id="6" name="TextBox 5">
            <a:extLst>
              <a:ext uri="{FF2B5EF4-FFF2-40B4-BE49-F238E27FC236}">
                <a16:creationId xmlns:a16="http://schemas.microsoft.com/office/drawing/2014/main" id="{36C84721-BD6E-4F71-95D6-D8775FDDCAF1}"/>
              </a:ext>
            </a:extLst>
          </p:cNvPr>
          <p:cNvSpPr txBox="1"/>
          <p:nvPr/>
        </p:nvSpPr>
        <p:spPr>
          <a:xfrm>
            <a:off x="7830868" y="6123568"/>
            <a:ext cx="2397211" cy="646331"/>
          </a:xfrm>
          <a:prstGeom prst="rect">
            <a:avLst/>
          </a:prstGeom>
          <a:noFill/>
        </p:spPr>
        <p:txBody>
          <a:bodyPr wrap="square" rtlCol="0">
            <a:spAutoFit/>
          </a:bodyPr>
          <a:lstStyle/>
          <a:p>
            <a:r>
              <a:rPr lang="en-US" dirty="0"/>
              <a:t>Join the PTSA/SSC</a:t>
            </a:r>
          </a:p>
          <a:p>
            <a:r>
              <a:rPr lang="en-US" dirty="0"/>
              <a:t>Come to a math night</a:t>
            </a:r>
          </a:p>
        </p:txBody>
      </p:sp>
      <p:sp>
        <p:nvSpPr>
          <p:cNvPr id="7" name="TextBox 6">
            <a:extLst>
              <a:ext uri="{FF2B5EF4-FFF2-40B4-BE49-F238E27FC236}">
                <a16:creationId xmlns:a16="http://schemas.microsoft.com/office/drawing/2014/main" id="{CC443AEF-630C-79EE-97D5-E05D6F0C0B20}"/>
              </a:ext>
            </a:extLst>
          </p:cNvPr>
          <p:cNvSpPr txBox="1"/>
          <p:nvPr/>
        </p:nvSpPr>
        <p:spPr>
          <a:xfrm>
            <a:off x="7057942" y="1679316"/>
            <a:ext cx="4790303" cy="923330"/>
          </a:xfrm>
          <a:prstGeom prst="rect">
            <a:avLst/>
          </a:prstGeom>
          <a:noFill/>
        </p:spPr>
        <p:txBody>
          <a:bodyPr wrap="square" rtlCol="0">
            <a:spAutoFit/>
          </a:bodyPr>
          <a:lstStyle/>
          <a:p>
            <a:r>
              <a:rPr lang="en-US" dirty="0"/>
              <a:t>Shared visions, ask for feedback &amp; use it, included on school councils, trainers, </a:t>
            </a:r>
          </a:p>
          <a:p>
            <a:r>
              <a:rPr lang="en-US" dirty="0"/>
              <a:t>co-presenters, shared expertise. </a:t>
            </a:r>
          </a:p>
        </p:txBody>
      </p:sp>
      <p:sp>
        <p:nvSpPr>
          <p:cNvPr id="8" name="TextBox 7">
            <a:extLst>
              <a:ext uri="{FF2B5EF4-FFF2-40B4-BE49-F238E27FC236}">
                <a16:creationId xmlns:a16="http://schemas.microsoft.com/office/drawing/2014/main" id="{9AB624E2-512C-E81E-8F2E-9E57717C132D}"/>
              </a:ext>
            </a:extLst>
          </p:cNvPr>
          <p:cNvSpPr txBox="1"/>
          <p:nvPr/>
        </p:nvSpPr>
        <p:spPr>
          <a:xfrm>
            <a:off x="5134057" y="3064311"/>
            <a:ext cx="1923885" cy="461665"/>
          </a:xfrm>
          <a:prstGeom prst="rect">
            <a:avLst/>
          </a:prstGeom>
          <a:solidFill>
            <a:schemeClr val="bg1"/>
          </a:solidFill>
        </p:spPr>
        <p:txBody>
          <a:bodyPr wrap="square" rtlCol="0">
            <a:spAutoFit/>
          </a:bodyPr>
          <a:lstStyle/>
          <a:p>
            <a:pPr algn="ctr"/>
            <a:r>
              <a:rPr lang="en-US" sz="2400" dirty="0"/>
              <a:t>Partnership</a:t>
            </a:r>
          </a:p>
        </p:txBody>
      </p:sp>
      <p:sp>
        <p:nvSpPr>
          <p:cNvPr id="9" name="TextBox 8">
            <a:extLst>
              <a:ext uri="{FF2B5EF4-FFF2-40B4-BE49-F238E27FC236}">
                <a16:creationId xmlns:a16="http://schemas.microsoft.com/office/drawing/2014/main" id="{4176BA02-5E2E-B689-A889-81028BC1AB97}"/>
              </a:ext>
            </a:extLst>
          </p:cNvPr>
          <p:cNvSpPr txBox="1"/>
          <p:nvPr/>
        </p:nvSpPr>
        <p:spPr>
          <a:xfrm>
            <a:off x="2364785" y="5754236"/>
            <a:ext cx="2103823" cy="461665"/>
          </a:xfrm>
          <a:prstGeom prst="rect">
            <a:avLst/>
          </a:prstGeom>
          <a:solidFill>
            <a:schemeClr val="bg1"/>
          </a:solidFill>
        </p:spPr>
        <p:txBody>
          <a:bodyPr wrap="square" rtlCol="0">
            <a:spAutoFit/>
          </a:bodyPr>
          <a:lstStyle/>
          <a:p>
            <a:pPr algn="ctr"/>
            <a:r>
              <a:rPr lang="en-US" sz="2400" dirty="0"/>
              <a:t>We know best</a:t>
            </a:r>
          </a:p>
        </p:txBody>
      </p:sp>
      <p:sp>
        <p:nvSpPr>
          <p:cNvPr id="10" name="TextBox 9">
            <a:extLst>
              <a:ext uri="{FF2B5EF4-FFF2-40B4-BE49-F238E27FC236}">
                <a16:creationId xmlns:a16="http://schemas.microsoft.com/office/drawing/2014/main" id="{C45C1012-2E29-3BBB-DAFD-8986C23573A4}"/>
              </a:ext>
            </a:extLst>
          </p:cNvPr>
          <p:cNvSpPr txBox="1"/>
          <p:nvPr/>
        </p:nvSpPr>
        <p:spPr>
          <a:xfrm>
            <a:off x="4962234" y="5661903"/>
            <a:ext cx="1923885" cy="461665"/>
          </a:xfrm>
          <a:prstGeom prst="rect">
            <a:avLst/>
          </a:prstGeom>
          <a:solidFill>
            <a:schemeClr val="bg1"/>
          </a:solidFill>
        </p:spPr>
        <p:txBody>
          <a:bodyPr wrap="square" rtlCol="0">
            <a:spAutoFit/>
          </a:bodyPr>
          <a:lstStyle/>
          <a:p>
            <a:pPr algn="ctr"/>
            <a:r>
              <a:rPr lang="en-US" sz="2400" dirty="0"/>
              <a:t>Involvement</a:t>
            </a:r>
          </a:p>
        </p:txBody>
      </p:sp>
      <p:sp>
        <p:nvSpPr>
          <p:cNvPr id="11" name="TextBox 10">
            <a:extLst>
              <a:ext uri="{FF2B5EF4-FFF2-40B4-BE49-F238E27FC236}">
                <a16:creationId xmlns:a16="http://schemas.microsoft.com/office/drawing/2014/main" id="{0108C987-81E4-E135-136C-592D9BD8C069}"/>
              </a:ext>
            </a:extLst>
          </p:cNvPr>
          <p:cNvSpPr txBox="1"/>
          <p:nvPr/>
        </p:nvSpPr>
        <p:spPr>
          <a:xfrm>
            <a:off x="7807682" y="5658729"/>
            <a:ext cx="1923885" cy="461665"/>
          </a:xfrm>
          <a:prstGeom prst="rect">
            <a:avLst/>
          </a:prstGeom>
          <a:solidFill>
            <a:schemeClr val="bg1"/>
          </a:solidFill>
        </p:spPr>
        <p:txBody>
          <a:bodyPr wrap="square" rtlCol="0">
            <a:spAutoFit/>
          </a:bodyPr>
          <a:lstStyle/>
          <a:p>
            <a:pPr algn="ctr"/>
            <a:r>
              <a:rPr lang="en-US" sz="2400" dirty="0"/>
              <a:t>Engagement</a:t>
            </a:r>
          </a:p>
        </p:txBody>
      </p:sp>
      <p:sp>
        <p:nvSpPr>
          <p:cNvPr id="12" name="TextBox 11">
            <a:extLst>
              <a:ext uri="{FF2B5EF4-FFF2-40B4-BE49-F238E27FC236}">
                <a16:creationId xmlns:a16="http://schemas.microsoft.com/office/drawing/2014/main" id="{51F20F0B-D865-24EB-DE8A-560DAA76FED1}"/>
              </a:ext>
            </a:extLst>
          </p:cNvPr>
          <p:cNvSpPr txBox="1"/>
          <p:nvPr/>
        </p:nvSpPr>
        <p:spPr>
          <a:xfrm>
            <a:off x="3047999" y="220498"/>
            <a:ext cx="6096000" cy="707886"/>
          </a:xfrm>
          <a:prstGeom prst="rect">
            <a:avLst/>
          </a:prstGeom>
          <a:noFill/>
        </p:spPr>
        <p:txBody>
          <a:bodyPr wrap="square">
            <a:spAutoFit/>
          </a:bodyPr>
          <a:lstStyle/>
          <a:p>
            <a:pPr algn="ctr"/>
            <a:r>
              <a:rPr lang="en-US" sz="4000" dirty="0"/>
              <a:t>School Community Inclusion </a:t>
            </a:r>
          </a:p>
        </p:txBody>
      </p:sp>
    </p:spTree>
    <p:extLst>
      <p:ext uri="{BB962C8B-B14F-4D97-AF65-F5344CB8AC3E}">
        <p14:creationId xmlns:p14="http://schemas.microsoft.com/office/powerpoint/2010/main" val="400433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94AAC-033F-86DD-4973-B90F80682095}"/>
              </a:ext>
            </a:extLst>
          </p:cNvPr>
          <p:cNvSpPr txBox="1"/>
          <p:nvPr/>
        </p:nvSpPr>
        <p:spPr>
          <a:xfrm>
            <a:off x="4148470" y="6378372"/>
            <a:ext cx="8822725" cy="369332"/>
          </a:xfrm>
          <a:prstGeom prst="rect">
            <a:avLst/>
          </a:prstGeom>
          <a:noFill/>
        </p:spPr>
        <p:txBody>
          <a:bodyPr wrap="square" rtlCol="0">
            <a:spAutoFit/>
          </a:bodyPr>
          <a:lstStyle/>
          <a:p>
            <a:r>
              <a:rPr lang="en-US" dirty="0">
                <a:hlinkClick r:id="rId3"/>
              </a:rPr>
              <a:t>https://www.leonardcheshire.org/sites/default/files/2021-11/Inclusive-games.pdf</a:t>
            </a:r>
            <a:endParaRPr lang="en-US" dirty="0"/>
          </a:p>
        </p:txBody>
      </p:sp>
      <p:sp>
        <p:nvSpPr>
          <p:cNvPr id="3" name="TextBox 2">
            <a:extLst>
              <a:ext uri="{FF2B5EF4-FFF2-40B4-BE49-F238E27FC236}">
                <a16:creationId xmlns:a16="http://schemas.microsoft.com/office/drawing/2014/main" id="{C7E36F2D-25A6-1CCC-81BF-972A088A1E06}"/>
              </a:ext>
            </a:extLst>
          </p:cNvPr>
          <p:cNvSpPr txBox="1"/>
          <p:nvPr/>
        </p:nvSpPr>
        <p:spPr>
          <a:xfrm>
            <a:off x="1027718" y="1302505"/>
            <a:ext cx="5064642" cy="1631216"/>
          </a:xfrm>
          <a:prstGeom prst="rect">
            <a:avLst/>
          </a:prstGeom>
          <a:noFill/>
        </p:spPr>
        <p:txBody>
          <a:bodyPr wrap="square" rtlCol="0">
            <a:spAutoFit/>
          </a:bodyPr>
          <a:lstStyle/>
          <a:p>
            <a:r>
              <a:rPr lang="en-US" sz="2800" dirty="0"/>
              <a:t>Reverse Musical Chairs Game</a:t>
            </a:r>
          </a:p>
          <a:p>
            <a:pPr marL="342900" indent="-342900">
              <a:buFont typeface="+mj-lt"/>
              <a:buAutoNum type="arabicPeriod"/>
            </a:pPr>
            <a:r>
              <a:rPr lang="en-US" dirty="0"/>
              <a:t>Start with 7 chairs/8 players</a:t>
            </a:r>
          </a:p>
          <a:p>
            <a:pPr marL="342900" indent="-342900">
              <a:buFont typeface="+mj-lt"/>
              <a:buAutoNum type="arabicPeriod"/>
            </a:pPr>
            <a:r>
              <a:rPr lang="en-US" dirty="0"/>
              <a:t>Play music, walk around the chairs</a:t>
            </a:r>
          </a:p>
          <a:p>
            <a:pPr marL="342900" indent="-342900">
              <a:buFont typeface="+mj-lt"/>
              <a:buAutoNum type="arabicPeriod"/>
            </a:pPr>
            <a:r>
              <a:rPr lang="en-US" dirty="0"/>
              <a:t>When the music stops, find a seat </a:t>
            </a:r>
          </a:p>
          <a:p>
            <a:pPr marL="342900" indent="-342900">
              <a:buFont typeface="+mj-lt"/>
              <a:buAutoNum type="arabicPeriod"/>
            </a:pPr>
            <a:endParaRPr lang="en-US" dirty="0"/>
          </a:p>
        </p:txBody>
      </p:sp>
      <p:sp>
        <p:nvSpPr>
          <p:cNvPr id="4" name="TextBox 3">
            <a:extLst>
              <a:ext uri="{FF2B5EF4-FFF2-40B4-BE49-F238E27FC236}">
                <a16:creationId xmlns:a16="http://schemas.microsoft.com/office/drawing/2014/main" id="{6584B475-7DFF-201A-77EF-C976291C7082}"/>
              </a:ext>
            </a:extLst>
          </p:cNvPr>
          <p:cNvSpPr txBox="1"/>
          <p:nvPr/>
        </p:nvSpPr>
        <p:spPr>
          <a:xfrm>
            <a:off x="1003729" y="2962052"/>
            <a:ext cx="5836413" cy="3416320"/>
          </a:xfrm>
          <a:prstGeom prst="rect">
            <a:avLst/>
          </a:prstGeom>
          <a:noFill/>
        </p:spPr>
        <p:txBody>
          <a:bodyPr wrap="square" rtlCol="0">
            <a:spAutoFit/>
          </a:bodyPr>
          <a:lstStyle/>
          <a:p>
            <a:r>
              <a:rPr lang="en-US" dirty="0"/>
              <a:t>How does it feel to be excluded? </a:t>
            </a:r>
          </a:p>
          <a:p>
            <a:r>
              <a:rPr lang="en-US" dirty="0"/>
              <a:t>How does it feel to find solutions to include everyone?</a:t>
            </a:r>
          </a:p>
          <a:p>
            <a:endParaRPr lang="en-US" dirty="0"/>
          </a:p>
          <a:p>
            <a:r>
              <a:rPr lang="en-US" dirty="0"/>
              <a:t>Children with disabilities  are often excluded, or are an afterthought, to school activities, field trips, curriculum, clubs, sports and natural friendships.  Families are too. </a:t>
            </a:r>
          </a:p>
          <a:p>
            <a:endParaRPr lang="en-US" dirty="0"/>
          </a:p>
          <a:p>
            <a:r>
              <a:rPr lang="en-US" dirty="0"/>
              <a:t>Sometimes it feels too hard to include those on the outside looking in. But with a bit of thought, shared ideas and flexibility, inclusion can happen – everywhere and for everyone.  </a:t>
            </a:r>
          </a:p>
          <a:p>
            <a:pPr marL="342900" indent="-342900">
              <a:buFont typeface="+mj-lt"/>
              <a:buAutoNum type="arabicPeriod"/>
            </a:pPr>
            <a:endParaRPr lang="en-US" dirty="0"/>
          </a:p>
        </p:txBody>
      </p:sp>
      <p:pic>
        <p:nvPicPr>
          <p:cNvPr id="1026" name="Picture 2" descr="Avoid Losing at Musical Chairs in Retirement">
            <a:extLst>
              <a:ext uri="{FF2B5EF4-FFF2-40B4-BE49-F238E27FC236}">
                <a16:creationId xmlns:a16="http://schemas.microsoft.com/office/drawing/2014/main" id="{8CAF45A0-EC93-EF73-99F3-8E1EE70F8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758" y="1533733"/>
            <a:ext cx="4093830" cy="26475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AB3D53-4B9F-D094-15C9-EB1C90E90099}"/>
              </a:ext>
            </a:extLst>
          </p:cNvPr>
          <p:cNvSpPr txBox="1"/>
          <p:nvPr/>
        </p:nvSpPr>
        <p:spPr>
          <a:xfrm>
            <a:off x="1405337" y="169882"/>
            <a:ext cx="9381326" cy="707886"/>
          </a:xfrm>
          <a:prstGeom prst="rect">
            <a:avLst/>
          </a:prstGeom>
          <a:noFill/>
        </p:spPr>
        <p:txBody>
          <a:bodyPr wrap="square">
            <a:spAutoFit/>
          </a:bodyPr>
          <a:lstStyle/>
          <a:p>
            <a:r>
              <a:rPr lang="en-US" sz="4000" dirty="0"/>
              <a:t>Inclusion game -in person – 5 minutes</a:t>
            </a:r>
          </a:p>
        </p:txBody>
      </p:sp>
    </p:spTree>
    <p:extLst>
      <p:ext uri="{BB962C8B-B14F-4D97-AF65-F5344CB8AC3E}">
        <p14:creationId xmlns:p14="http://schemas.microsoft.com/office/powerpoint/2010/main" val="2373098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D94AAC-033F-86DD-4973-B90F80682095}"/>
              </a:ext>
            </a:extLst>
          </p:cNvPr>
          <p:cNvSpPr txBox="1"/>
          <p:nvPr/>
        </p:nvSpPr>
        <p:spPr>
          <a:xfrm>
            <a:off x="111953" y="6374524"/>
            <a:ext cx="8822725" cy="369332"/>
          </a:xfrm>
          <a:prstGeom prst="rect">
            <a:avLst/>
          </a:prstGeom>
          <a:noFill/>
        </p:spPr>
        <p:txBody>
          <a:bodyPr wrap="square" rtlCol="0">
            <a:spAutoFit/>
          </a:bodyPr>
          <a:lstStyle/>
          <a:p>
            <a:r>
              <a:rPr lang="en-US" dirty="0">
                <a:hlinkClick r:id="rId3"/>
              </a:rPr>
              <a:t>https://www.leonardcheshire.org/sites/default/files/2021-11/Inclusive-games.pdf</a:t>
            </a:r>
            <a:endParaRPr lang="en-US" dirty="0"/>
          </a:p>
        </p:txBody>
      </p:sp>
      <p:sp>
        <p:nvSpPr>
          <p:cNvPr id="3" name="TextBox 2">
            <a:extLst>
              <a:ext uri="{FF2B5EF4-FFF2-40B4-BE49-F238E27FC236}">
                <a16:creationId xmlns:a16="http://schemas.microsoft.com/office/drawing/2014/main" id="{C7E36F2D-25A6-1CCC-81BF-972A088A1E06}"/>
              </a:ext>
            </a:extLst>
          </p:cNvPr>
          <p:cNvSpPr txBox="1"/>
          <p:nvPr/>
        </p:nvSpPr>
        <p:spPr>
          <a:xfrm>
            <a:off x="669851" y="1192830"/>
            <a:ext cx="5064642" cy="4955203"/>
          </a:xfrm>
          <a:prstGeom prst="rect">
            <a:avLst/>
          </a:prstGeom>
          <a:noFill/>
        </p:spPr>
        <p:txBody>
          <a:bodyPr wrap="square" rtlCol="0">
            <a:spAutoFit/>
          </a:bodyPr>
          <a:lstStyle/>
          <a:p>
            <a:r>
              <a:rPr lang="en-US" sz="2800" dirty="0"/>
              <a:t>Invisible Clay Game</a:t>
            </a:r>
          </a:p>
          <a:p>
            <a:pPr marL="342900" indent="-342900">
              <a:buFont typeface="+mj-lt"/>
              <a:buAutoNum type="arabicPeriod"/>
            </a:pPr>
            <a:r>
              <a:rPr lang="en-US" dirty="0"/>
              <a:t>This is a non-verbal game. </a:t>
            </a:r>
          </a:p>
          <a:p>
            <a:pPr marL="342900" indent="-342900">
              <a:buFont typeface="+mj-lt"/>
              <a:buAutoNum type="arabicPeriod"/>
            </a:pPr>
            <a:r>
              <a:rPr lang="en-US" dirty="0"/>
              <a:t>I’m going to place you in random breakout rooms. </a:t>
            </a:r>
          </a:p>
          <a:p>
            <a:pPr marL="342900" indent="-342900">
              <a:buFont typeface="+mj-lt"/>
              <a:buAutoNum type="arabicPeriod"/>
            </a:pPr>
            <a:r>
              <a:rPr lang="en-US" dirty="0"/>
              <a:t>The first one in the room will player 1 and will mute themselves. (the other players can have sound on)</a:t>
            </a:r>
          </a:p>
          <a:p>
            <a:pPr marL="342900" indent="-342900">
              <a:buFont typeface="+mj-lt"/>
              <a:buAutoNum type="arabicPeriod"/>
            </a:pPr>
            <a:r>
              <a:rPr lang="en-US" dirty="0"/>
              <a:t>Imagine that Player 1 has an invisible lump of clay.  They will silently and quickly mold the clay into an object. </a:t>
            </a:r>
          </a:p>
          <a:p>
            <a:pPr marL="342900" indent="-342900">
              <a:buFont typeface="+mj-lt"/>
              <a:buAutoNum type="arabicPeriod"/>
            </a:pPr>
            <a:r>
              <a:rPr lang="en-US" dirty="0"/>
              <a:t>Using only facial expressions, gestures and body language, Player 1 will silently act out what the object is. </a:t>
            </a:r>
          </a:p>
          <a:p>
            <a:pPr marL="342900" indent="-342900">
              <a:buFont typeface="+mj-lt"/>
              <a:buAutoNum type="arabicPeriod"/>
            </a:pPr>
            <a:r>
              <a:rPr lang="en-US" dirty="0"/>
              <a:t>The other players guess what the object is and can voice their guesses, one at a time.</a:t>
            </a:r>
          </a:p>
          <a:p>
            <a:pPr marL="342900" indent="-342900">
              <a:buFont typeface="+mj-lt"/>
              <a:buAutoNum type="arabicPeriod"/>
            </a:pPr>
            <a:r>
              <a:rPr lang="en-US" dirty="0"/>
              <a:t>The first player to guess becomes the next clay molder. </a:t>
            </a:r>
          </a:p>
        </p:txBody>
      </p:sp>
      <p:sp>
        <p:nvSpPr>
          <p:cNvPr id="4" name="TextBox 3">
            <a:extLst>
              <a:ext uri="{FF2B5EF4-FFF2-40B4-BE49-F238E27FC236}">
                <a16:creationId xmlns:a16="http://schemas.microsoft.com/office/drawing/2014/main" id="{6584B475-7DFF-201A-77EF-C976291C7082}"/>
              </a:ext>
            </a:extLst>
          </p:cNvPr>
          <p:cNvSpPr txBox="1"/>
          <p:nvPr/>
        </p:nvSpPr>
        <p:spPr>
          <a:xfrm>
            <a:off x="6260994" y="1571322"/>
            <a:ext cx="5584165" cy="4801314"/>
          </a:xfrm>
          <a:prstGeom prst="rect">
            <a:avLst/>
          </a:prstGeom>
          <a:noFill/>
        </p:spPr>
        <p:txBody>
          <a:bodyPr wrap="square" rtlCol="0">
            <a:spAutoFit/>
          </a:bodyPr>
          <a:lstStyle/>
          <a:p>
            <a:r>
              <a:rPr lang="en-US" dirty="0"/>
              <a:t>How does it feel to not be understood?</a:t>
            </a:r>
          </a:p>
          <a:p>
            <a:r>
              <a:rPr lang="en-US" dirty="0"/>
              <a:t>How did it feel to figure out was is being communicated?</a:t>
            </a:r>
          </a:p>
          <a:p>
            <a:endParaRPr lang="en-US" dirty="0"/>
          </a:p>
          <a:p>
            <a:r>
              <a:rPr lang="en-US" dirty="0"/>
              <a:t>Were you surprised that you could figure out the object without talking?</a:t>
            </a:r>
          </a:p>
          <a:p>
            <a:r>
              <a:rPr lang="en-US" dirty="0"/>
              <a:t>What were the challenges for those molding and acting out?</a:t>
            </a:r>
          </a:p>
          <a:p>
            <a:endParaRPr lang="en-US" dirty="0"/>
          </a:p>
          <a:p>
            <a:r>
              <a:rPr lang="en-US" dirty="0"/>
              <a:t>Non-verbal kids are often excluded from conversations, activities and friendships because we think they don’t have anything to “say”.  </a:t>
            </a:r>
          </a:p>
          <a:p>
            <a:endParaRPr lang="en-US" dirty="0"/>
          </a:p>
          <a:p>
            <a:r>
              <a:rPr lang="en-US" dirty="0"/>
              <a:t>Sometimes parents are excluded from school activities, discussions and decision making because we think they don’t have the expertise/knowledge to participate. Or if they are ESL, we think they can’t contribute or will not understand. </a:t>
            </a:r>
          </a:p>
        </p:txBody>
      </p:sp>
      <p:sp>
        <p:nvSpPr>
          <p:cNvPr id="6" name="TextBox 5">
            <a:extLst>
              <a:ext uri="{FF2B5EF4-FFF2-40B4-BE49-F238E27FC236}">
                <a16:creationId xmlns:a16="http://schemas.microsoft.com/office/drawing/2014/main" id="{F2BEF700-8089-7470-87BF-B469AD542E9E}"/>
              </a:ext>
            </a:extLst>
          </p:cNvPr>
          <p:cNvSpPr txBox="1"/>
          <p:nvPr/>
        </p:nvSpPr>
        <p:spPr>
          <a:xfrm>
            <a:off x="912873" y="203213"/>
            <a:ext cx="9643241" cy="707886"/>
          </a:xfrm>
          <a:prstGeom prst="rect">
            <a:avLst/>
          </a:prstGeom>
          <a:noFill/>
        </p:spPr>
        <p:txBody>
          <a:bodyPr wrap="square">
            <a:spAutoFit/>
          </a:bodyPr>
          <a:lstStyle/>
          <a:p>
            <a:pPr algn="ctr"/>
            <a:r>
              <a:rPr lang="en-US" sz="4000" dirty="0"/>
              <a:t>Inclusion games – Virtual – 5 minutes</a:t>
            </a:r>
          </a:p>
        </p:txBody>
      </p:sp>
      <p:pic>
        <p:nvPicPr>
          <p:cNvPr id="8" name="Picture 7" descr="A picture containing person, arthropod, meat, close&#10;&#10;Description automatically generated">
            <a:extLst>
              <a:ext uri="{FF2B5EF4-FFF2-40B4-BE49-F238E27FC236}">
                <a16:creationId xmlns:a16="http://schemas.microsoft.com/office/drawing/2014/main" id="{241A2CE8-2458-D374-D3D3-F84CAADB755F}"/>
              </a:ext>
            </a:extLst>
          </p:cNvPr>
          <p:cNvPicPr>
            <a:picLocks noChangeAspect="1"/>
          </p:cNvPicPr>
          <p:nvPr/>
        </p:nvPicPr>
        <p:blipFill>
          <a:blip r:embed="rId4"/>
          <a:stretch>
            <a:fillRect/>
          </a:stretch>
        </p:blipFill>
        <p:spPr>
          <a:xfrm>
            <a:off x="9941473" y="203213"/>
            <a:ext cx="1977258" cy="1318172"/>
          </a:xfrm>
          <a:prstGeom prst="rect">
            <a:avLst/>
          </a:prstGeom>
        </p:spPr>
      </p:pic>
    </p:spTree>
    <p:extLst>
      <p:ext uri="{BB962C8B-B14F-4D97-AF65-F5344CB8AC3E}">
        <p14:creationId xmlns:p14="http://schemas.microsoft.com/office/powerpoint/2010/main" val="33201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1E6D7-E845-D9C5-F3A8-ADB724E6F571}"/>
              </a:ext>
            </a:extLst>
          </p:cNvPr>
          <p:cNvSpPr txBox="1"/>
          <p:nvPr/>
        </p:nvSpPr>
        <p:spPr>
          <a:xfrm>
            <a:off x="2204483" y="521036"/>
            <a:ext cx="7783033" cy="584775"/>
          </a:xfrm>
          <a:prstGeom prst="rect">
            <a:avLst/>
          </a:prstGeom>
          <a:noFill/>
        </p:spPr>
        <p:txBody>
          <a:bodyPr wrap="square" rtlCol="0">
            <a:spAutoFit/>
          </a:bodyPr>
          <a:lstStyle/>
          <a:p>
            <a:pPr algn="ctr"/>
            <a:r>
              <a:rPr lang="en-US" sz="3200" dirty="0"/>
              <a:t>Standard 2:Communicating Effectively</a:t>
            </a:r>
          </a:p>
        </p:txBody>
      </p:sp>
      <p:pic>
        <p:nvPicPr>
          <p:cNvPr id="4" name="Picture 3">
            <a:extLst>
              <a:ext uri="{FF2B5EF4-FFF2-40B4-BE49-F238E27FC236}">
                <a16:creationId xmlns:a16="http://schemas.microsoft.com/office/drawing/2014/main" id="{53B60554-0BD6-C5A3-7E71-9D8C5073BB8F}"/>
              </a:ext>
            </a:extLst>
          </p:cNvPr>
          <p:cNvPicPr>
            <a:picLocks noChangeAspect="1"/>
          </p:cNvPicPr>
          <p:nvPr/>
        </p:nvPicPr>
        <p:blipFill>
          <a:blip r:embed="rId2"/>
          <a:stretch>
            <a:fillRect/>
          </a:stretch>
        </p:blipFill>
        <p:spPr>
          <a:xfrm>
            <a:off x="4995608" y="2118257"/>
            <a:ext cx="6694812" cy="706146"/>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54122316-09A8-1BA4-FF4C-7C7EE0E34927}"/>
              </a:ext>
            </a:extLst>
          </p:cNvPr>
          <p:cNvPicPr>
            <a:picLocks noChangeAspect="1"/>
          </p:cNvPicPr>
          <p:nvPr/>
        </p:nvPicPr>
        <p:blipFill rotWithShape="1">
          <a:blip r:embed="rId3"/>
          <a:srcRect l="5718" t="3792" r="5871" b="12088"/>
          <a:stretch/>
        </p:blipFill>
        <p:spPr>
          <a:xfrm>
            <a:off x="2676992" y="3836849"/>
            <a:ext cx="6838016" cy="2768836"/>
          </a:xfrm>
          <a:prstGeom prst="rect">
            <a:avLst/>
          </a:prstGeom>
        </p:spPr>
      </p:pic>
      <p:pic>
        <p:nvPicPr>
          <p:cNvPr id="6" name="Picture 5">
            <a:extLst>
              <a:ext uri="{FF2B5EF4-FFF2-40B4-BE49-F238E27FC236}">
                <a16:creationId xmlns:a16="http://schemas.microsoft.com/office/drawing/2014/main" id="{F90E3290-2392-D97E-9D48-B5752F156929}"/>
              </a:ext>
            </a:extLst>
          </p:cNvPr>
          <p:cNvPicPr>
            <a:picLocks noChangeAspect="1"/>
          </p:cNvPicPr>
          <p:nvPr/>
        </p:nvPicPr>
        <p:blipFill rotWithShape="1">
          <a:blip r:embed="rId4"/>
          <a:srcRect l="39298" t="26213" r="39201" b="56376"/>
          <a:stretch/>
        </p:blipFill>
        <p:spPr>
          <a:xfrm>
            <a:off x="1597574" y="1594317"/>
            <a:ext cx="3205654" cy="1834683"/>
          </a:xfrm>
          <a:prstGeom prst="rect">
            <a:avLst/>
          </a:prstGeom>
        </p:spPr>
      </p:pic>
      <p:pic>
        <p:nvPicPr>
          <p:cNvPr id="7" name="Picture 6" descr="A picture containing writing implement, pencil, stationary, pen&#10;&#10;Description automatically generated">
            <a:extLst>
              <a:ext uri="{FF2B5EF4-FFF2-40B4-BE49-F238E27FC236}">
                <a16:creationId xmlns:a16="http://schemas.microsoft.com/office/drawing/2014/main" id="{A0998378-855B-920C-ABAC-785FEE871F8B}"/>
              </a:ext>
            </a:extLst>
          </p:cNvPr>
          <p:cNvPicPr>
            <a:picLocks noChangeAspect="1"/>
          </p:cNvPicPr>
          <p:nvPr/>
        </p:nvPicPr>
        <p:blipFill rotWithShape="1">
          <a:blip r:embed="rId5"/>
          <a:srcRect l="11130" b="81136"/>
          <a:stretch/>
        </p:blipFill>
        <p:spPr>
          <a:xfrm rot="16200000">
            <a:off x="-2964945" y="2915594"/>
            <a:ext cx="6907351" cy="977462"/>
          </a:xfrm>
          <a:prstGeom prst="rect">
            <a:avLst/>
          </a:prstGeom>
        </p:spPr>
      </p:pic>
    </p:spTree>
    <p:extLst>
      <p:ext uri="{BB962C8B-B14F-4D97-AF65-F5344CB8AC3E}">
        <p14:creationId xmlns:p14="http://schemas.microsoft.com/office/powerpoint/2010/main" val="1817124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235460AE-D718-3F84-455D-1CEF4331A198}"/>
              </a:ext>
            </a:extLst>
          </p:cNvPr>
          <p:cNvPicPr>
            <a:picLocks noChangeAspect="1"/>
          </p:cNvPicPr>
          <p:nvPr/>
        </p:nvPicPr>
        <p:blipFill>
          <a:blip r:embed="rId2"/>
          <a:stretch>
            <a:fillRect/>
          </a:stretch>
        </p:blipFill>
        <p:spPr>
          <a:xfrm>
            <a:off x="0" y="1371"/>
            <a:ext cx="12192000" cy="6856629"/>
          </a:xfrm>
          <a:prstGeom prst="rect">
            <a:avLst/>
          </a:prstGeom>
        </p:spPr>
      </p:pic>
    </p:spTree>
    <p:extLst>
      <p:ext uri="{BB962C8B-B14F-4D97-AF65-F5344CB8AC3E}">
        <p14:creationId xmlns:p14="http://schemas.microsoft.com/office/powerpoint/2010/main" val="704860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1350B022-5725-F6DF-DEA4-45E52946C5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940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395AC47A-2568-7282-A6A8-8995C421AC02}"/>
              </a:ext>
            </a:extLst>
          </p:cNvPr>
          <p:cNvPicPr>
            <a:picLocks noChangeAspect="1"/>
          </p:cNvPicPr>
          <p:nvPr/>
        </p:nvPicPr>
        <p:blipFill>
          <a:blip r:embed="rId3"/>
          <a:stretch>
            <a:fillRect/>
          </a:stretch>
        </p:blipFill>
        <p:spPr>
          <a:xfrm>
            <a:off x="0" y="0"/>
            <a:ext cx="12192000" cy="6861094"/>
          </a:xfrm>
          <a:prstGeom prst="rect">
            <a:avLst/>
          </a:prstGeom>
        </p:spPr>
      </p:pic>
      <p:sp>
        <p:nvSpPr>
          <p:cNvPr id="2" name="TextBox 1">
            <a:extLst>
              <a:ext uri="{FF2B5EF4-FFF2-40B4-BE49-F238E27FC236}">
                <a16:creationId xmlns:a16="http://schemas.microsoft.com/office/drawing/2014/main" id="{CC5343E6-F600-833C-4A19-50CCC8C7F549}"/>
              </a:ext>
            </a:extLst>
          </p:cNvPr>
          <p:cNvSpPr txBox="1"/>
          <p:nvPr/>
        </p:nvSpPr>
        <p:spPr>
          <a:xfrm>
            <a:off x="3520966" y="5990897"/>
            <a:ext cx="798786" cy="338554"/>
          </a:xfrm>
          <a:prstGeom prst="rect">
            <a:avLst/>
          </a:prstGeom>
          <a:noFill/>
        </p:spPr>
        <p:txBody>
          <a:bodyPr wrap="square" rtlCol="0">
            <a:spAutoFit/>
          </a:bodyPr>
          <a:lstStyle/>
          <a:p>
            <a:r>
              <a:rPr lang="en-US" sz="1600" dirty="0"/>
              <a:t>still</a:t>
            </a:r>
          </a:p>
        </p:txBody>
      </p:sp>
      <p:sp>
        <p:nvSpPr>
          <p:cNvPr id="4" name="TextBox 3">
            <a:extLst>
              <a:ext uri="{FF2B5EF4-FFF2-40B4-BE49-F238E27FC236}">
                <a16:creationId xmlns:a16="http://schemas.microsoft.com/office/drawing/2014/main" id="{82AEB28C-958A-9DF2-54A6-FD8CAAA24B49}"/>
              </a:ext>
            </a:extLst>
          </p:cNvPr>
          <p:cNvSpPr txBox="1"/>
          <p:nvPr/>
        </p:nvSpPr>
        <p:spPr>
          <a:xfrm>
            <a:off x="3605049" y="6160174"/>
            <a:ext cx="304800" cy="338554"/>
          </a:xfrm>
          <a:prstGeom prst="rect">
            <a:avLst/>
          </a:prstGeom>
          <a:noFill/>
        </p:spPr>
        <p:txBody>
          <a:bodyPr wrap="square" rtlCol="0">
            <a:spAutoFit/>
          </a:bodyPr>
          <a:lstStyle/>
          <a:p>
            <a:r>
              <a:rPr lang="en-US" sz="1600" dirty="0"/>
              <a:t>^</a:t>
            </a:r>
          </a:p>
        </p:txBody>
      </p:sp>
    </p:spTree>
    <p:extLst>
      <p:ext uri="{BB962C8B-B14F-4D97-AF65-F5344CB8AC3E}">
        <p14:creationId xmlns:p14="http://schemas.microsoft.com/office/powerpoint/2010/main" val="46419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04E1816A-0498-A028-50DE-C1DB68E703E8}"/>
              </a:ext>
            </a:extLst>
          </p:cNvPr>
          <p:cNvPicPr>
            <a:picLocks noChangeAspect="1"/>
          </p:cNvPicPr>
          <p:nvPr/>
        </p:nvPicPr>
        <p:blipFill rotWithShape="1">
          <a:blip r:embed="rId3"/>
          <a:srcRect l="28793" t="15299" r="8449" b="25496"/>
          <a:stretch/>
        </p:blipFill>
        <p:spPr>
          <a:xfrm>
            <a:off x="525518" y="669527"/>
            <a:ext cx="6253656" cy="3324403"/>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F6DDBF78-DB5F-3D9D-B76E-D9C061C56EAD}"/>
              </a:ext>
            </a:extLst>
          </p:cNvPr>
          <p:cNvPicPr>
            <a:picLocks noChangeAspect="1"/>
          </p:cNvPicPr>
          <p:nvPr/>
        </p:nvPicPr>
        <p:blipFill>
          <a:blip r:embed="rId4"/>
          <a:stretch>
            <a:fillRect/>
          </a:stretch>
        </p:blipFill>
        <p:spPr>
          <a:xfrm>
            <a:off x="6988289" y="0"/>
            <a:ext cx="4982994" cy="6858000"/>
          </a:xfrm>
          <a:prstGeom prst="rect">
            <a:avLst/>
          </a:prstGeom>
        </p:spPr>
      </p:pic>
      <p:sp>
        <p:nvSpPr>
          <p:cNvPr id="5" name="TextBox 4">
            <a:extLst>
              <a:ext uri="{FF2B5EF4-FFF2-40B4-BE49-F238E27FC236}">
                <a16:creationId xmlns:a16="http://schemas.microsoft.com/office/drawing/2014/main" id="{F5CBD2E8-1222-9AB4-5CB2-2DD0F915EAF3}"/>
              </a:ext>
            </a:extLst>
          </p:cNvPr>
          <p:cNvSpPr txBox="1"/>
          <p:nvPr/>
        </p:nvSpPr>
        <p:spPr>
          <a:xfrm>
            <a:off x="935421" y="4677103"/>
            <a:ext cx="5255172" cy="1200329"/>
          </a:xfrm>
          <a:prstGeom prst="rect">
            <a:avLst/>
          </a:prstGeom>
          <a:noFill/>
        </p:spPr>
        <p:txBody>
          <a:bodyPr wrap="square" rtlCol="0">
            <a:spAutoFit/>
          </a:bodyPr>
          <a:lstStyle/>
          <a:p>
            <a:r>
              <a:rPr lang="en-US" dirty="0"/>
              <a:t>Side note: UDL for Family-School Partnerships was first introduced by the CSSS committee, with parents (including SPIN).  SPIN made this infographic based on the word document created by that committee.  </a:t>
            </a:r>
          </a:p>
        </p:txBody>
      </p:sp>
    </p:spTree>
    <p:extLst>
      <p:ext uri="{BB962C8B-B14F-4D97-AF65-F5344CB8AC3E}">
        <p14:creationId xmlns:p14="http://schemas.microsoft.com/office/powerpoint/2010/main" val="16193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E4D921A6-0A08-ACC7-60D7-539D65E35551}"/>
              </a:ext>
            </a:extLst>
          </p:cNvPr>
          <p:cNvPicPr>
            <a:picLocks noChangeAspect="1"/>
          </p:cNvPicPr>
          <p:nvPr/>
        </p:nvPicPr>
        <p:blipFill>
          <a:blip r:embed="rId2"/>
          <a:stretch>
            <a:fillRect/>
          </a:stretch>
        </p:blipFill>
        <p:spPr>
          <a:xfrm>
            <a:off x="-73574" y="-1"/>
            <a:ext cx="12339145" cy="6858001"/>
          </a:xfrm>
          <a:prstGeom prst="rect">
            <a:avLst/>
          </a:prstGeom>
        </p:spPr>
      </p:pic>
    </p:spTree>
    <p:extLst>
      <p:ext uri="{BB962C8B-B14F-4D97-AF65-F5344CB8AC3E}">
        <p14:creationId xmlns:p14="http://schemas.microsoft.com/office/powerpoint/2010/main" val="142183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C681B-E564-6D91-6A98-B1166C3B6006}"/>
              </a:ext>
            </a:extLst>
          </p:cNvPr>
          <p:cNvPicPr>
            <a:picLocks noChangeAspect="1"/>
          </p:cNvPicPr>
          <p:nvPr/>
        </p:nvPicPr>
        <p:blipFill rotWithShape="1">
          <a:blip r:embed="rId3"/>
          <a:srcRect t="16157"/>
          <a:stretch/>
        </p:blipFill>
        <p:spPr>
          <a:xfrm>
            <a:off x="5776856" y="-5179"/>
            <a:ext cx="6325343" cy="6863179"/>
          </a:xfrm>
          <a:prstGeom prst="rect">
            <a:avLst/>
          </a:prstGeom>
        </p:spPr>
      </p:pic>
      <p:sp>
        <p:nvSpPr>
          <p:cNvPr id="2" name="TextBox 1">
            <a:extLst>
              <a:ext uri="{FF2B5EF4-FFF2-40B4-BE49-F238E27FC236}">
                <a16:creationId xmlns:a16="http://schemas.microsoft.com/office/drawing/2014/main" id="{FB0848DB-C780-7B15-4D00-B922A626ED5A}"/>
              </a:ext>
            </a:extLst>
          </p:cNvPr>
          <p:cNvSpPr txBox="1"/>
          <p:nvPr/>
        </p:nvSpPr>
        <p:spPr>
          <a:xfrm>
            <a:off x="791411" y="530340"/>
            <a:ext cx="4968752" cy="1015663"/>
          </a:xfrm>
          <a:prstGeom prst="rect">
            <a:avLst/>
          </a:prstGeom>
          <a:noFill/>
        </p:spPr>
        <p:txBody>
          <a:bodyPr wrap="square" rtlCol="0">
            <a:spAutoFit/>
          </a:bodyPr>
          <a:lstStyle/>
          <a:p>
            <a:r>
              <a:rPr lang="en-US" sz="6000" dirty="0"/>
              <a:t>Our </a:t>
            </a:r>
            <a:r>
              <a:rPr lang="en-US" sz="6000" dirty="0" err="1"/>
              <a:t>Kuleana</a:t>
            </a:r>
            <a:endParaRPr lang="en-US" sz="6000" dirty="0"/>
          </a:p>
        </p:txBody>
      </p:sp>
      <p:pic>
        <p:nvPicPr>
          <p:cNvPr id="3" name="Picture 2" descr="Text&#10;&#10;Description automatically generated with medium confidence">
            <a:extLst>
              <a:ext uri="{FF2B5EF4-FFF2-40B4-BE49-F238E27FC236}">
                <a16:creationId xmlns:a16="http://schemas.microsoft.com/office/drawing/2014/main" id="{C120A90E-9C60-8C50-AE70-1DF8D4833B16}"/>
              </a:ext>
            </a:extLst>
          </p:cNvPr>
          <p:cNvPicPr>
            <a:picLocks noChangeAspect="1"/>
          </p:cNvPicPr>
          <p:nvPr/>
        </p:nvPicPr>
        <p:blipFill rotWithShape="1">
          <a:blip r:embed="rId4"/>
          <a:srcRect l="1292" t="16627" r="25968" b="56259"/>
          <a:stretch/>
        </p:blipFill>
        <p:spPr>
          <a:xfrm>
            <a:off x="10134" y="4969225"/>
            <a:ext cx="5653668" cy="1137424"/>
          </a:xfrm>
          <a:prstGeom prst="rect">
            <a:avLst/>
          </a:prstGeom>
        </p:spPr>
      </p:pic>
      <p:pic>
        <p:nvPicPr>
          <p:cNvPr id="6" name="Picture 5" descr="A group of people sitting on chairs&#10;&#10;Description automatically generated with medium confidence">
            <a:extLst>
              <a:ext uri="{FF2B5EF4-FFF2-40B4-BE49-F238E27FC236}">
                <a16:creationId xmlns:a16="http://schemas.microsoft.com/office/drawing/2014/main" id="{49718E75-1684-A70E-257E-9000709DAB8C}"/>
              </a:ext>
            </a:extLst>
          </p:cNvPr>
          <p:cNvPicPr>
            <a:picLocks noChangeAspect="1"/>
          </p:cNvPicPr>
          <p:nvPr/>
        </p:nvPicPr>
        <p:blipFill>
          <a:blip r:embed="rId5"/>
          <a:stretch>
            <a:fillRect/>
          </a:stretch>
        </p:blipFill>
        <p:spPr>
          <a:xfrm>
            <a:off x="10134" y="1830170"/>
            <a:ext cx="5750029" cy="1848736"/>
          </a:xfrm>
          <a:prstGeom prst="rect">
            <a:avLst/>
          </a:prstGeom>
        </p:spPr>
      </p:pic>
      <p:sp>
        <p:nvSpPr>
          <p:cNvPr id="7" name="TextBox 6">
            <a:extLst>
              <a:ext uri="{FF2B5EF4-FFF2-40B4-BE49-F238E27FC236}">
                <a16:creationId xmlns:a16="http://schemas.microsoft.com/office/drawing/2014/main" id="{7C00B05A-266F-7716-30B5-082F344C19D1}"/>
              </a:ext>
            </a:extLst>
          </p:cNvPr>
          <p:cNvSpPr txBox="1"/>
          <p:nvPr/>
        </p:nvSpPr>
        <p:spPr>
          <a:xfrm>
            <a:off x="712365" y="3699775"/>
            <a:ext cx="4345565" cy="923330"/>
          </a:xfrm>
          <a:prstGeom prst="rect">
            <a:avLst/>
          </a:prstGeom>
          <a:noFill/>
        </p:spPr>
        <p:txBody>
          <a:bodyPr wrap="square" rtlCol="0">
            <a:spAutoFit/>
          </a:bodyPr>
          <a:lstStyle/>
          <a:p>
            <a:pPr algn="ctr"/>
            <a:r>
              <a:rPr lang="en-US" dirty="0"/>
              <a:t>2019 SPIN Award Winners</a:t>
            </a:r>
          </a:p>
          <a:p>
            <a:pPr algn="ctr"/>
            <a:r>
              <a:rPr lang="en-US" dirty="0"/>
              <a:t>Showcasing parent and professional leaders in our community. </a:t>
            </a:r>
          </a:p>
        </p:txBody>
      </p:sp>
    </p:spTree>
    <p:extLst>
      <p:ext uri="{BB962C8B-B14F-4D97-AF65-F5344CB8AC3E}">
        <p14:creationId xmlns:p14="http://schemas.microsoft.com/office/powerpoint/2010/main" val="30304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6CB26C5-E61E-63B9-B169-2D47E11B3109}"/>
              </a:ext>
            </a:extLst>
          </p:cNvPr>
          <p:cNvPicPr>
            <a:picLocks noChangeAspect="1"/>
          </p:cNvPicPr>
          <p:nvPr/>
        </p:nvPicPr>
        <p:blipFill>
          <a:blip r:embed="rId3"/>
          <a:stretch>
            <a:fillRect/>
          </a:stretch>
        </p:blipFill>
        <p:spPr>
          <a:xfrm>
            <a:off x="0" y="-1"/>
            <a:ext cx="12192000" cy="6864671"/>
          </a:xfrm>
          <a:prstGeom prst="rect">
            <a:avLst/>
          </a:prstGeom>
        </p:spPr>
      </p:pic>
    </p:spTree>
    <p:extLst>
      <p:ext uri="{BB962C8B-B14F-4D97-AF65-F5344CB8AC3E}">
        <p14:creationId xmlns:p14="http://schemas.microsoft.com/office/powerpoint/2010/main" val="218011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3F31DB6-7D6F-B4E2-6965-F3F28697EA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4139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pie chart&#10;&#10;Description automatically generated">
            <a:extLst>
              <a:ext uri="{FF2B5EF4-FFF2-40B4-BE49-F238E27FC236}">
                <a16:creationId xmlns:a16="http://schemas.microsoft.com/office/drawing/2014/main" id="{161D5ACD-A6CC-DC1B-1FEE-D3366BC446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2723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8E71D8A2-DD6C-9D86-7644-1450832C9E1F}"/>
              </a:ext>
            </a:extLst>
          </p:cNvPr>
          <p:cNvPicPr>
            <a:picLocks noChangeAspect="1"/>
          </p:cNvPicPr>
          <p:nvPr/>
        </p:nvPicPr>
        <p:blipFill>
          <a:blip r:embed="rId3"/>
          <a:stretch>
            <a:fillRect/>
          </a:stretch>
        </p:blipFill>
        <p:spPr>
          <a:xfrm>
            <a:off x="5117463" y="0"/>
            <a:ext cx="5299364" cy="6858000"/>
          </a:xfrm>
          <a:prstGeom prst="rect">
            <a:avLst/>
          </a:prstGeom>
        </p:spPr>
      </p:pic>
      <p:sp>
        <p:nvSpPr>
          <p:cNvPr id="4" name="TextBox 3">
            <a:extLst>
              <a:ext uri="{FF2B5EF4-FFF2-40B4-BE49-F238E27FC236}">
                <a16:creationId xmlns:a16="http://schemas.microsoft.com/office/drawing/2014/main" id="{FC14E1B7-F22F-F6F0-8277-3DEE1476902C}"/>
              </a:ext>
            </a:extLst>
          </p:cNvPr>
          <p:cNvSpPr txBox="1"/>
          <p:nvPr/>
        </p:nvSpPr>
        <p:spPr>
          <a:xfrm>
            <a:off x="756745" y="1145628"/>
            <a:ext cx="3867807" cy="3816429"/>
          </a:xfrm>
          <a:prstGeom prst="rect">
            <a:avLst/>
          </a:prstGeom>
          <a:noFill/>
        </p:spPr>
        <p:txBody>
          <a:bodyPr wrap="square" rtlCol="0">
            <a:spAutoFit/>
          </a:bodyPr>
          <a:lstStyle/>
          <a:p>
            <a:r>
              <a:rPr lang="en-US" sz="4000" dirty="0"/>
              <a:t>We LOVE Infographics!!</a:t>
            </a:r>
          </a:p>
          <a:p>
            <a:endParaRPr lang="en-US" dirty="0"/>
          </a:p>
          <a:p>
            <a:endParaRPr lang="en-US" dirty="0"/>
          </a:p>
          <a:p>
            <a:r>
              <a:rPr lang="en-US" dirty="0"/>
              <a:t>They are great tools to share with staff/parents and students and it puts everyone on the same page. </a:t>
            </a:r>
          </a:p>
          <a:p>
            <a:endParaRPr lang="en-US" dirty="0"/>
          </a:p>
          <a:p>
            <a:endParaRPr lang="en-US" dirty="0"/>
          </a:p>
          <a:p>
            <a:r>
              <a:rPr lang="en-US" dirty="0"/>
              <a:t>Created by SEAC </a:t>
            </a:r>
          </a:p>
          <a:p>
            <a:r>
              <a:rPr lang="en-US" dirty="0"/>
              <a:t>(Special Education Advisory Council) </a:t>
            </a:r>
          </a:p>
        </p:txBody>
      </p:sp>
    </p:spTree>
    <p:extLst>
      <p:ext uri="{BB962C8B-B14F-4D97-AF65-F5344CB8AC3E}">
        <p14:creationId xmlns:p14="http://schemas.microsoft.com/office/powerpoint/2010/main" val="3404055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1F824-9C32-A8A6-9CCB-DE309740684E}"/>
              </a:ext>
            </a:extLst>
          </p:cNvPr>
          <p:cNvSpPr txBox="1"/>
          <p:nvPr/>
        </p:nvSpPr>
        <p:spPr>
          <a:xfrm>
            <a:off x="126124" y="258104"/>
            <a:ext cx="12192000" cy="707886"/>
          </a:xfrm>
          <a:prstGeom prst="rect">
            <a:avLst/>
          </a:prstGeom>
          <a:noFill/>
        </p:spPr>
        <p:txBody>
          <a:bodyPr wrap="square" rtlCol="0">
            <a:spAutoFit/>
          </a:bodyPr>
          <a:lstStyle/>
          <a:p>
            <a:pPr algn="ctr"/>
            <a:r>
              <a:rPr lang="en-US" sz="4000" dirty="0"/>
              <a:t>Communication Game – Pet Peeve – 5 minutes</a:t>
            </a:r>
          </a:p>
        </p:txBody>
      </p:sp>
      <p:sp>
        <p:nvSpPr>
          <p:cNvPr id="7" name="TextBox 6">
            <a:extLst>
              <a:ext uri="{FF2B5EF4-FFF2-40B4-BE49-F238E27FC236}">
                <a16:creationId xmlns:a16="http://schemas.microsoft.com/office/drawing/2014/main" id="{E483AD8E-1A57-A572-F523-FDE8977E1378}"/>
              </a:ext>
            </a:extLst>
          </p:cNvPr>
          <p:cNvSpPr txBox="1"/>
          <p:nvPr/>
        </p:nvSpPr>
        <p:spPr>
          <a:xfrm>
            <a:off x="126124" y="6328688"/>
            <a:ext cx="6957848" cy="369332"/>
          </a:xfrm>
          <a:prstGeom prst="rect">
            <a:avLst/>
          </a:prstGeom>
          <a:noFill/>
        </p:spPr>
        <p:txBody>
          <a:bodyPr wrap="square">
            <a:spAutoFit/>
          </a:bodyPr>
          <a:lstStyle/>
          <a:p>
            <a:r>
              <a:rPr lang="en-US" dirty="0">
                <a:hlinkClick r:id="rId3"/>
              </a:rPr>
              <a:t>https://positivepsychology.com/communication-exercises-for-work/</a:t>
            </a:r>
            <a:endParaRPr lang="en-US" dirty="0"/>
          </a:p>
        </p:txBody>
      </p:sp>
      <p:sp>
        <p:nvSpPr>
          <p:cNvPr id="3" name="TextBox 2">
            <a:extLst>
              <a:ext uri="{FF2B5EF4-FFF2-40B4-BE49-F238E27FC236}">
                <a16:creationId xmlns:a16="http://schemas.microsoft.com/office/drawing/2014/main" id="{1093C930-F896-8DFF-11D6-8FADC59AF4DF}"/>
              </a:ext>
            </a:extLst>
          </p:cNvPr>
          <p:cNvSpPr txBox="1"/>
          <p:nvPr/>
        </p:nvSpPr>
        <p:spPr>
          <a:xfrm>
            <a:off x="4293476" y="912994"/>
            <a:ext cx="3605048" cy="523220"/>
          </a:xfrm>
          <a:prstGeom prst="rect">
            <a:avLst/>
          </a:prstGeom>
          <a:noFill/>
        </p:spPr>
        <p:txBody>
          <a:bodyPr wrap="square" rtlCol="0">
            <a:spAutoFit/>
          </a:bodyPr>
          <a:lstStyle/>
          <a:p>
            <a:pPr algn="ctr"/>
            <a:r>
              <a:rPr lang="en-US" sz="2800" dirty="0"/>
              <a:t>In-person &amp; Virtual</a:t>
            </a:r>
          </a:p>
        </p:txBody>
      </p:sp>
      <p:sp>
        <p:nvSpPr>
          <p:cNvPr id="8" name="Content Placeholder 7">
            <a:extLst>
              <a:ext uri="{FF2B5EF4-FFF2-40B4-BE49-F238E27FC236}">
                <a16:creationId xmlns:a16="http://schemas.microsoft.com/office/drawing/2014/main" id="{22D2E0FA-DD67-EE8B-F30B-3E637CDF1D10}"/>
              </a:ext>
            </a:extLst>
          </p:cNvPr>
          <p:cNvSpPr>
            <a:spLocks noGrp="1"/>
          </p:cNvSpPr>
          <p:nvPr>
            <p:ph sz="half" idx="1"/>
          </p:nvPr>
        </p:nvSpPr>
        <p:spPr>
          <a:xfrm>
            <a:off x="606973" y="2070795"/>
            <a:ext cx="5181600" cy="3874211"/>
          </a:xfrm>
        </p:spPr>
        <p:txBody>
          <a:bodyPr>
            <a:normAutofit/>
          </a:bodyPr>
          <a:lstStyle/>
          <a:p>
            <a:pPr marL="0" indent="0">
              <a:buNone/>
            </a:pPr>
            <a:r>
              <a:rPr lang="en-US" sz="2000" dirty="0"/>
              <a:t>Time to blow off some steam and get that empathetic listening ear working, and you can help your co-worker practice active listening at the same time! </a:t>
            </a:r>
          </a:p>
          <a:p>
            <a:pPr marL="0" indent="0">
              <a:buNone/>
            </a:pPr>
            <a:endParaRPr lang="en-US" sz="2000" dirty="0"/>
          </a:p>
          <a:p>
            <a:pPr marL="0" indent="0">
              <a:buNone/>
            </a:pPr>
            <a:r>
              <a:rPr lang="en-US" sz="2000" dirty="0"/>
              <a:t>In this game, you will pair off.  </a:t>
            </a:r>
          </a:p>
          <a:p>
            <a:pPr marL="0" indent="0">
              <a:buNone/>
            </a:pPr>
            <a:r>
              <a:rPr lang="en-US" sz="2000" dirty="0"/>
              <a:t>Player A will start and have a full 60 seconds to rant about something  which irks them. It does not have to be work related but should be work appropriate. If you really dislike dealing with traffic, you’ve got great material for your rant. </a:t>
            </a:r>
          </a:p>
        </p:txBody>
      </p:sp>
      <p:sp>
        <p:nvSpPr>
          <p:cNvPr id="9" name="Content Placeholder 8">
            <a:extLst>
              <a:ext uri="{FF2B5EF4-FFF2-40B4-BE49-F238E27FC236}">
                <a16:creationId xmlns:a16="http://schemas.microsoft.com/office/drawing/2014/main" id="{BE9FE042-519C-7AC2-B623-FB3A40FAFFC7}"/>
              </a:ext>
            </a:extLst>
          </p:cNvPr>
          <p:cNvSpPr>
            <a:spLocks noGrp="1"/>
          </p:cNvSpPr>
          <p:nvPr>
            <p:ph sz="half" idx="2"/>
          </p:nvPr>
        </p:nvSpPr>
        <p:spPr>
          <a:xfrm>
            <a:off x="6403428" y="3379387"/>
            <a:ext cx="5181600" cy="2814017"/>
          </a:xfrm>
        </p:spPr>
        <p:txBody>
          <a:bodyPr>
            <a:normAutofit/>
          </a:bodyPr>
          <a:lstStyle/>
          <a:p>
            <a:pPr marL="0" indent="0">
              <a:buNone/>
            </a:pPr>
            <a:r>
              <a:rPr lang="en-US" sz="2000" dirty="0"/>
              <a:t>Player B: listen carefully, try to cut through the noise by singling out: </a:t>
            </a:r>
          </a:p>
          <a:p>
            <a:r>
              <a:rPr lang="en-US" sz="2000" dirty="0"/>
              <a:t>What Player A really</a:t>
            </a:r>
            <a:r>
              <a:rPr lang="en-US" sz="2000" dirty="0">
                <a:solidFill>
                  <a:srgbClr val="FF0000"/>
                </a:solidFill>
              </a:rPr>
              <a:t> CARES</a:t>
            </a:r>
            <a:r>
              <a:rPr lang="en-US" sz="2000" dirty="0"/>
              <a:t> about - like a smoother drive to work or home.</a:t>
            </a:r>
          </a:p>
          <a:p>
            <a:r>
              <a:rPr lang="en-US" sz="2000" dirty="0"/>
              <a:t>What they </a:t>
            </a:r>
            <a:r>
              <a:rPr lang="en-US" sz="2000" dirty="0">
                <a:solidFill>
                  <a:srgbClr val="FF0000"/>
                </a:solidFill>
              </a:rPr>
              <a:t>VALUE</a:t>
            </a:r>
            <a:r>
              <a:rPr lang="en-US" sz="2000" dirty="0"/>
              <a:t> – more time that does not feel wasted.</a:t>
            </a:r>
          </a:p>
          <a:p>
            <a:r>
              <a:rPr lang="en-US" sz="2000" dirty="0"/>
              <a:t>What </a:t>
            </a:r>
            <a:r>
              <a:rPr lang="en-US" sz="2000" dirty="0">
                <a:solidFill>
                  <a:srgbClr val="FF0000"/>
                </a:solidFill>
              </a:rPr>
              <a:t>MATTERS</a:t>
            </a:r>
            <a:r>
              <a:rPr lang="en-US" sz="2000" dirty="0"/>
              <a:t> to them – being with family at the end of the day.</a:t>
            </a:r>
          </a:p>
        </p:txBody>
      </p:sp>
      <p:pic>
        <p:nvPicPr>
          <p:cNvPr id="11" name="Picture 10" descr="A person wearing a garment&#10;&#10;Description automatically generated with medium confidence">
            <a:extLst>
              <a:ext uri="{FF2B5EF4-FFF2-40B4-BE49-F238E27FC236}">
                <a16:creationId xmlns:a16="http://schemas.microsoft.com/office/drawing/2014/main" id="{C1E67968-61E1-696F-8FE4-AD07838AC7A6}"/>
              </a:ext>
            </a:extLst>
          </p:cNvPr>
          <p:cNvPicPr>
            <a:picLocks noChangeAspect="1"/>
          </p:cNvPicPr>
          <p:nvPr/>
        </p:nvPicPr>
        <p:blipFill>
          <a:blip r:embed="rId4"/>
          <a:stretch>
            <a:fillRect/>
          </a:stretch>
        </p:blipFill>
        <p:spPr>
          <a:xfrm>
            <a:off x="7815882" y="965990"/>
            <a:ext cx="1982387" cy="1982387"/>
          </a:xfrm>
          <a:prstGeom prst="rect">
            <a:avLst/>
          </a:prstGeom>
        </p:spPr>
      </p:pic>
      <p:pic>
        <p:nvPicPr>
          <p:cNvPr id="13" name="Picture 12" descr="A child's drawing of a child on a skateboard&#10;&#10;Description automatically generated with medium confidence">
            <a:extLst>
              <a:ext uri="{FF2B5EF4-FFF2-40B4-BE49-F238E27FC236}">
                <a16:creationId xmlns:a16="http://schemas.microsoft.com/office/drawing/2014/main" id="{26A795A1-05AA-38A8-58BB-814B2AE0B741}"/>
              </a:ext>
            </a:extLst>
          </p:cNvPr>
          <p:cNvPicPr>
            <a:picLocks noChangeAspect="1"/>
          </p:cNvPicPr>
          <p:nvPr/>
        </p:nvPicPr>
        <p:blipFill rotWithShape="1">
          <a:blip r:embed="rId5"/>
          <a:srcRect l="24031" t="16432" r="31615" b="8109"/>
          <a:stretch/>
        </p:blipFill>
        <p:spPr>
          <a:xfrm>
            <a:off x="9984829" y="1060569"/>
            <a:ext cx="1839310" cy="1793228"/>
          </a:xfrm>
          <a:prstGeom prst="rect">
            <a:avLst/>
          </a:prstGeom>
        </p:spPr>
      </p:pic>
    </p:spTree>
    <p:extLst>
      <p:ext uri="{BB962C8B-B14F-4D97-AF65-F5344CB8AC3E}">
        <p14:creationId xmlns:p14="http://schemas.microsoft.com/office/powerpoint/2010/main" val="3578754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83AD8E-1A57-A572-F523-FDE8977E1378}"/>
              </a:ext>
            </a:extLst>
          </p:cNvPr>
          <p:cNvSpPr txBox="1"/>
          <p:nvPr/>
        </p:nvSpPr>
        <p:spPr>
          <a:xfrm>
            <a:off x="231229" y="6263289"/>
            <a:ext cx="6653047" cy="369332"/>
          </a:xfrm>
          <a:prstGeom prst="rect">
            <a:avLst/>
          </a:prstGeom>
          <a:noFill/>
        </p:spPr>
        <p:txBody>
          <a:bodyPr wrap="square">
            <a:spAutoFit/>
          </a:bodyPr>
          <a:lstStyle/>
          <a:p>
            <a:r>
              <a:rPr lang="en-US" dirty="0">
                <a:hlinkClick r:id="rId3"/>
              </a:rPr>
              <a:t>https://positivepsychology.com/communication-exercises-for-work/</a:t>
            </a:r>
            <a:endParaRPr lang="en-US" dirty="0"/>
          </a:p>
        </p:txBody>
      </p:sp>
      <p:sp>
        <p:nvSpPr>
          <p:cNvPr id="3" name="TextBox 2">
            <a:extLst>
              <a:ext uri="{FF2B5EF4-FFF2-40B4-BE49-F238E27FC236}">
                <a16:creationId xmlns:a16="http://schemas.microsoft.com/office/drawing/2014/main" id="{19514ADE-7C91-B58F-8C59-7548D6D114EA}"/>
              </a:ext>
            </a:extLst>
          </p:cNvPr>
          <p:cNvSpPr txBox="1"/>
          <p:nvPr/>
        </p:nvSpPr>
        <p:spPr>
          <a:xfrm>
            <a:off x="126124" y="258104"/>
            <a:ext cx="12192000" cy="707886"/>
          </a:xfrm>
          <a:prstGeom prst="rect">
            <a:avLst/>
          </a:prstGeom>
          <a:noFill/>
        </p:spPr>
        <p:txBody>
          <a:bodyPr wrap="square" rtlCol="0">
            <a:spAutoFit/>
          </a:bodyPr>
          <a:lstStyle/>
          <a:p>
            <a:pPr algn="ctr"/>
            <a:r>
              <a:rPr lang="en-US" sz="4000" dirty="0"/>
              <a:t>Communication Game – Pet Peeve – 5 minutes</a:t>
            </a:r>
          </a:p>
        </p:txBody>
      </p:sp>
      <p:sp>
        <p:nvSpPr>
          <p:cNvPr id="5" name="TextBox 4">
            <a:extLst>
              <a:ext uri="{FF2B5EF4-FFF2-40B4-BE49-F238E27FC236}">
                <a16:creationId xmlns:a16="http://schemas.microsoft.com/office/drawing/2014/main" id="{5799FAB6-4B84-C11F-BCF9-27D661CD4DAF}"/>
              </a:ext>
            </a:extLst>
          </p:cNvPr>
          <p:cNvSpPr txBox="1"/>
          <p:nvPr/>
        </p:nvSpPr>
        <p:spPr>
          <a:xfrm>
            <a:off x="4293476" y="912994"/>
            <a:ext cx="3605048" cy="523220"/>
          </a:xfrm>
          <a:prstGeom prst="rect">
            <a:avLst/>
          </a:prstGeom>
          <a:noFill/>
        </p:spPr>
        <p:txBody>
          <a:bodyPr wrap="square" rtlCol="0">
            <a:spAutoFit/>
          </a:bodyPr>
          <a:lstStyle/>
          <a:p>
            <a:pPr algn="ctr"/>
            <a:r>
              <a:rPr lang="en-US" sz="2800" dirty="0"/>
              <a:t>In-person &amp; Virtual</a:t>
            </a:r>
          </a:p>
        </p:txBody>
      </p:sp>
      <p:sp>
        <p:nvSpPr>
          <p:cNvPr id="9" name="Content Placeholder 8">
            <a:extLst>
              <a:ext uri="{FF2B5EF4-FFF2-40B4-BE49-F238E27FC236}">
                <a16:creationId xmlns:a16="http://schemas.microsoft.com/office/drawing/2014/main" id="{CD1D4AA8-ACAD-2416-BCE2-8DF1083DFE58}"/>
              </a:ext>
            </a:extLst>
          </p:cNvPr>
          <p:cNvSpPr>
            <a:spLocks noGrp="1"/>
          </p:cNvSpPr>
          <p:nvPr>
            <p:ph sz="half" idx="1"/>
          </p:nvPr>
        </p:nvSpPr>
        <p:spPr/>
        <p:txBody>
          <a:bodyPr>
            <a:normAutofit/>
          </a:bodyPr>
          <a:lstStyle/>
          <a:p>
            <a:pPr marL="0" indent="0">
              <a:buNone/>
            </a:pPr>
            <a:r>
              <a:rPr lang="en-US" sz="2000" dirty="0"/>
              <a:t>Player B - decode the rant by repeating back to Player A, isolating the key positive points without the fluff or negativity.  You can use some variant on the following to help guide your decoding. </a:t>
            </a:r>
          </a:p>
          <a:p>
            <a:r>
              <a:rPr lang="en-US" sz="2000" dirty="0"/>
              <a:t>You value…</a:t>
            </a:r>
          </a:p>
          <a:p>
            <a:r>
              <a:rPr lang="en-US" sz="2000" dirty="0"/>
              <a:t>You care about….</a:t>
            </a:r>
          </a:p>
          <a:p>
            <a:r>
              <a:rPr lang="en-US" sz="2000" dirty="0"/>
              <a:t>You believe that… matters a lot</a:t>
            </a:r>
          </a:p>
          <a:p>
            <a:endParaRPr lang="en-US" sz="2000" dirty="0"/>
          </a:p>
          <a:p>
            <a:pPr marL="0" indent="0">
              <a:buNone/>
            </a:pPr>
            <a:r>
              <a:rPr lang="en-US" sz="2000" dirty="0"/>
              <a:t>Then we’ll swap and let the other person rant and decode. </a:t>
            </a:r>
          </a:p>
        </p:txBody>
      </p:sp>
      <p:sp>
        <p:nvSpPr>
          <p:cNvPr id="11" name="TextBox 10">
            <a:extLst>
              <a:ext uri="{FF2B5EF4-FFF2-40B4-BE49-F238E27FC236}">
                <a16:creationId xmlns:a16="http://schemas.microsoft.com/office/drawing/2014/main" id="{B9049265-1195-C5DA-E718-DFBD706021A7}"/>
              </a:ext>
            </a:extLst>
          </p:cNvPr>
          <p:cNvSpPr txBox="1"/>
          <p:nvPr/>
        </p:nvSpPr>
        <p:spPr>
          <a:xfrm>
            <a:off x="7262648" y="3930194"/>
            <a:ext cx="4330262" cy="2677656"/>
          </a:xfrm>
          <a:prstGeom prst="rect">
            <a:avLst/>
          </a:prstGeom>
          <a:noFill/>
        </p:spPr>
        <p:txBody>
          <a:bodyPr wrap="square" rtlCol="0">
            <a:spAutoFit/>
          </a:bodyPr>
          <a:lstStyle/>
          <a:p>
            <a:r>
              <a:rPr lang="en-US" sz="2400" dirty="0"/>
              <a:t>The take-away?  </a:t>
            </a:r>
          </a:p>
          <a:p>
            <a:r>
              <a:rPr lang="en-US" sz="2400" dirty="0"/>
              <a:t>Appreciate that feedback has positive outcomes.  Active listening can get to the heart of the issue without hurt feelings.  Try to understand the meaning behind the message.  </a:t>
            </a:r>
          </a:p>
        </p:txBody>
      </p:sp>
      <p:pic>
        <p:nvPicPr>
          <p:cNvPr id="13" name="Picture 12" descr="A person wearing a garment&#10;&#10;Description automatically generated with medium confidence">
            <a:extLst>
              <a:ext uri="{FF2B5EF4-FFF2-40B4-BE49-F238E27FC236}">
                <a16:creationId xmlns:a16="http://schemas.microsoft.com/office/drawing/2014/main" id="{BF130A2A-95D0-C4E5-8C32-C815794ED5A2}"/>
              </a:ext>
            </a:extLst>
          </p:cNvPr>
          <p:cNvPicPr>
            <a:picLocks noChangeAspect="1"/>
          </p:cNvPicPr>
          <p:nvPr/>
        </p:nvPicPr>
        <p:blipFill>
          <a:blip r:embed="rId4"/>
          <a:stretch>
            <a:fillRect/>
          </a:stretch>
        </p:blipFill>
        <p:spPr>
          <a:xfrm>
            <a:off x="7122511" y="1620880"/>
            <a:ext cx="2032000" cy="2032000"/>
          </a:xfrm>
          <a:prstGeom prst="rect">
            <a:avLst/>
          </a:prstGeom>
        </p:spPr>
      </p:pic>
      <p:pic>
        <p:nvPicPr>
          <p:cNvPr id="16" name="Picture 15" descr="A child's drawing of a child on a skateboard&#10;&#10;Description automatically generated with medium confidence">
            <a:extLst>
              <a:ext uri="{FF2B5EF4-FFF2-40B4-BE49-F238E27FC236}">
                <a16:creationId xmlns:a16="http://schemas.microsoft.com/office/drawing/2014/main" id="{80FB594E-C6D0-B0FF-1958-93535DD6E66D}"/>
              </a:ext>
            </a:extLst>
          </p:cNvPr>
          <p:cNvPicPr>
            <a:picLocks noChangeAspect="1"/>
          </p:cNvPicPr>
          <p:nvPr/>
        </p:nvPicPr>
        <p:blipFill rotWithShape="1">
          <a:blip r:embed="rId5"/>
          <a:srcRect l="24031" t="16432" r="31615" b="8109"/>
          <a:stretch/>
        </p:blipFill>
        <p:spPr>
          <a:xfrm>
            <a:off x="9259614" y="1611162"/>
            <a:ext cx="2094186" cy="2041718"/>
          </a:xfrm>
          <a:prstGeom prst="rect">
            <a:avLst/>
          </a:prstGeom>
        </p:spPr>
      </p:pic>
    </p:spTree>
    <p:extLst>
      <p:ext uri="{BB962C8B-B14F-4D97-AF65-F5344CB8AC3E}">
        <p14:creationId xmlns:p14="http://schemas.microsoft.com/office/powerpoint/2010/main" val="1470903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1E6D7-E845-D9C5-F3A8-ADB724E6F571}"/>
              </a:ext>
            </a:extLst>
          </p:cNvPr>
          <p:cNvSpPr txBox="1"/>
          <p:nvPr/>
        </p:nvSpPr>
        <p:spPr>
          <a:xfrm>
            <a:off x="1444321" y="282963"/>
            <a:ext cx="9303358" cy="1077218"/>
          </a:xfrm>
          <a:prstGeom prst="rect">
            <a:avLst/>
          </a:prstGeom>
          <a:noFill/>
        </p:spPr>
        <p:txBody>
          <a:bodyPr wrap="square" rtlCol="0">
            <a:spAutoFit/>
          </a:bodyPr>
          <a:lstStyle/>
          <a:p>
            <a:pPr algn="ctr"/>
            <a:r>
              <a:rPr lang="en-US" sz="3200" dirty="0"/>
              <a:t>Standard 3: Supporting Student Success Through Family Strengthening &amp; Protective Factors</a:t>
            </a:r>
          </a:p>
        </p:txBody>
      </p:sp>
      <p:pic>
        <p:nvPicPr>
          <p:cNvPr id="3" name="Picture 2" descr="Graphical user interface, text, application, email&#10;&#10;Description automatically generated">
            <a:extLst>
              <a:ext uri="{FF2B5EF4-FFF2-40B4-BE49-F238E27FC236}">
                <a16:creationId xmlns:a16="http://schemas.microsoft.com/office/drawing/2014/main" id="{3B525752-D444-B42D-A799-BF75194D0027}"/>
              </a:ext>
            </a:extLst>
          </p:cNvPr>
          <p:cNvPicPr>
            <a:picLocks noChangeAspect="1"/>
          </p:cNvPicPr>
          <p:nvPr/>
        </p:nvPicPr>
        <p:blipFill rotWithShape="1">
          <a:blip r:embed="rId2"/>
          <a:srcRect l="13956" t="77147" r="17691" b="6211"/>
          <a:stretch/>
        </p:blipFill>
        <p:spPr>
          <a:xfrm>
            <a:off x="1927015" y="4843279"/>
            <a:ext cx="8591344" cy="1242783"/>
          </a:xfrm>
          <a:prstGeom prst="rect">
            <a:avLst/>
          </a:prstGeom>
        </p:spPr>
      </p:pic>
      <p:pic>
        <p:nvPicPr>
          <p:cNvPr id="8" name="Picture 7" descr="Timeline&#10;&#10;Description automatically generated">
            <a:extLst>
              <a:ext uri="{FF2B5EF4-FFF2-40B4-BE49-F238E27FC236}">
                <a16:creationId xmlns:a16="http://schemas.microsoft.com/office/drawing/2014/main" id="{7804485A-69BC-05D6-46AF-481C28FC5F6D}"/>
              </a:ext>
            </a:extLst>
          </p:cNvPr>
          <p:cNvPicPr>
            <a:picLocks noChangeAspect="1"/>
          </p:cNvPicPr>
          <p:nvPr/>
        </p:nvPicPr>
        <p:blipFill rotWithShape="1">
          <a:blip r:embed="rId3"/>
          <a:srcRect l="66343" t="27314" r="14049" b="50062"/>
          <a:stretch/>
        </p:blipFill>
        <p:spPr>
          <a:xfrm>
            <a:off x="2488262" y="2081790"/>
            <a:ext cx="2501462" cy="2039880"/>
          </a:xfrm>
          <a:prstGeom prst="rect">
            <a:avLst/>
          </a:prstGeom>
        </p:spPr>
      </p:pic>
      <p:pic>
        <p:nvPicPr>
          <p:cNvPr id="12" name="Picture 11" descr="Shape&#10;&#10;Description automatically generated">
            <a:extLst>
              <a:ext uri="{FF2B5EF4-FFF2-40B4-BE49-F238E27FC236}">
                <a16:creationId xmlns:a16="http://schemas.microsoft.com/office/drawing/2014/main" id="{24A2A27A-A6EC-592E-38E1-C91A1A0D36A5}"/>
              </a:ext>
            </a:extLst>
          </p:cNvPr>
          <p:cNvPicPr>
            <a:picLocks noChangeAspect="1"/>
          </p:cNvPicPr>
          <p:nvPr/>
        </p:nvPicPr>
        <p:blipFill>
          <a:blip r:embed="rId4"/>
          <a:stretch>
            <a:fillRect/>
          </a:stretch>
        </p:blipFill>
        <p:spPr>
          <a:xfrm>
            <a:off x="6025557" y="1830116"/>
            <a:ext cx="2921000" cy="2781300"/>
          </a:xfrm>
          <a:prstGeom prst="rect">
            <a:avLst/>
          </a:prstGeom>
        </p:spPr>
      </p:pic>
      <p:sp>
        <p:nvSpPr>
          <p:cNvPr id="13" name="5-Point Star 12">
            <a:extLst>
              <a:ext uri="{FF2B5EF4-FFF2-40B4-BE49-F238E27FC236}">
                <a16:creationId xmlns:a16="http://schemas.microsoft.com/office/drawing/2014/main" id="{CA6E2BE4-63E6-5EEF-5C99-D8ED44D59570}"/>
              </a:ext>
            </a:extLst>
          </p:cNvPr>
          <p:cNvSpPr/>
          <p:nvPr/>
        </p:nvSpPr>
        <p:spPr>
          <a:xfrm>
            <a:off x="6768661" y="2330467"/>
            <a:ext cx="1366345" cy="1411216"/>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riting implement, pencil, stationary, pen&#10;&#10;Description automatically generated">
            <a:extLst>
              <a:ext uri="{FF2B5EF4-FFF2-40B4-BE49-F238E27FC236}">
                <a16:creationId xmlns:a16="http://schemas.microsoft.com/office/drawing/2014/main" id="{EDFDC3F2-67DF-43E6-2B7A-5290404B9234}"/>
              </a:ext>
            </a:extLst>
          </p:cNvPr>
          <p:cNvPicPr>
            <a:picLocks noChangeAspect="1"/>
          </p:cNvPicPr>
          <p:nvPr/>
        </p:nvPicPr>
        <p:blipFill rotWithShape="1">
          <a:blip r:embed="rId5"/>
          <a:srcRect l="12610" b="81516"/>
          <a:stretch/>
        </p:blipFill>
        <p:spPr>
          <a:xfrm rot="16200000">
            <a:off x="-2950123" y="2950123"/>
            <a:ext cx="6858001" cy="957755"/>
          </a:xfrm>
          <a:prstGeom prst="rect">
            <a:avLst/>
          </a:prstGeom>
        </p:spPr>
      </p:pic>
    </p:spTree>
    <p:extLst>
      <p:ext uri="{BB962C8B-B14F-4D97-AF65-F5344CB8AC3E}">
        <p14:creationId xmlns:p14="http://schemas.microsoft.com/office/powerpoint/2010/main" val="1956801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2CBA3-4626-BB2D-D503-BC0FB3E56CE4}"/>
              </a:ext>
            </a:extLst>
          </p:cNvPr>
          <p:cNvSpPr txBox="1"/>
          <p:nvPr/>
        </p:nvSpPr>
        <p:spPr>
          <a:xfrm>
            <a:off x="2027694" y="305345"/>
            <a:ext cx="8136610" cy="1938992"/>
          </a:xfrm>
          <a:prstGeom prst="rect">
            <a:avLst/>
          </a:prstGeom>
          <a:noFill/>
        </p:spPr>
        <p:txBody>
          <a:bodyPr wrap="square" rtlCol="0">
            <a:spAutoFit/>
          </a:bodyPr>
          <a:lstStyle/>
          <a:p>
            <a:pPr algn="ctr"/>
            <a:r>
              <a:rPr lang="en-US" sz="6000" dirty="0"/>
              <a:t>Family Strengthening &amp; Protective Factors</a:t>
            </a:r>
          </a:p>
        </p:txBody>
      </p:sp>
      <p:sp>
        <p:nvSpPr>
          <p:cNvPr id="3" name="TextBox 2">
            <a:extLst>
              <a:ext uri="{FF2B5EF4-FFF2-40B4-BE49-F238E27FC236}">
                <a16:creationId xmlns:a16="http://schemas.microsoft.com/office/drawing/2014/main" id="{C9249626-52EC-E722-D411-CEF1146595A4}"/>
              </a:ext>
            </a:extLst>
          </p:cNvPr>
          <p:cNvSpPr txBox="1"/>
          <p:nvPr/>
        </p:nvSpPr>
        <p:spPr>
          <a:xfrm>
            <a:off x="1551908" y="3014053"/>
            <a:ext cx="3619181" cy="2677656"/>
          </a:xfrm>
          <a:prstGeom prst="rect">
            <a:avLst/>
          </a:prstGeom>
          <a:noFill/>
        </p:spPr>
        <p:txBody>
          <a:bodyPr wrap="square" rtlCol="0">
            <a:spAutoFit/>
          </a:bodyPr>
          <a:lstStyle/>
          <a:p>
            <a:pPr algn="ctr"/>
            <a:r>
              <a:rPr lang="en-US" sz="2400" dirty="0"/>
              <a:t>We want families to be strong, independent and supportive… </a:t>
            </a:r>
          </a:p>
          <a:p>
            <a:pPr algn="ctr"/>
            <a:r>
              <a:rPr lang="en-US" sz="2400" dirty="0"/>
              <a:t>but it seems we don’t want them too strong, independent and supportive… </a:t>
            </a:r>
          </a:p>
        </p:txBody>
      </p:sp>
      <p:pic>
        <p:nvPicPr>
          <p:cNvPr id="6" name="Picture 5" descr="Text&#10;&#10;Description automatically generated">
            <a:extLst>
              <a:ext uri="{FF2B5EF4-FFF2-40B4-BE49-F238E27FC236}">
                <a16:creationId xmlns:a16="http://schemas.microsoft.com/office/drawing/2014/main" id="{28D034F4-8055-3998-1137-475A53B0BFDF}"/>
              </a:ext>
            </a:extLst>
          </p:cNvPr>
          <p:cNvPicPr>
            <a:picLocks noChangeAspect="1"/>
          </p:cNvPicPr>
          <p:nvPr/>
        </p:nvPicPr>
        <p:blipFill>
          <a:blip r:embed="rId3"/>
          <a:stretch>
            <a:fillRect/>
          </a:stretch>
        </p:blipFill>
        <p:spPr>
          <a:xfrm>
            <a:off x="5683089" y="2397210"/>
            <a:ext cx="4957003" cy="4155445"/>
          </a:xfrm>
          <a:prstGeom prst="rect">
            <a:avLst/>
          </a:prstGeom>
        </p:spPr>
      </p:pic>
      <p:pic>
        <p:nvPicPr>
          <p:cNvPr id="4" name="Picture 3" descr="A picture containing writing implement, pencil, stationary, pen&#10;&#10;Description automatically generated">
            <a:extLst>
              <a:ext uri="{FF2B5EF4-FFF2-40B4-BE49-F238E27FC236}">
                <a16:creationId xmlns:a16="http://schemas.microsoft.com/office/drawing/2014/main" id="{4B167270-75F1-E304-7571-FA83CC683324}"/>
              </a:ext>
            </a:extLst>
          </p:cNvPr>
          <p:cNvPicPr>
            <a:picLocks noChangeAspect="1"/>
          </p:cNvPicPr>
          <p:nvPr/>
        </p:nvPicPr>
        <p:blipFill rotWithShape="1">
          <a:blip r:embed="rId4"/>
          <a:srcRect l="12610" b="81516"/>
          <a:stretch/>
        </p:blipFill>
        <p:spPr>
          <a:xfrm rot="16200000">
            <a:off x="-2950123" y="2950123"/>
            <a:ext cx="6858001" cy="957755"/>
          </a:xfrm>
          <a:prstGeom prst="rect">
            <a:avLst/>
          </a:prstGeom>
        </p:spPr>
      </p:pic>
    </p:spTree>
    <p:extLst>
      <p:ext uri="{BB962C8B-B14F-4D97-AF65-F5344CB8AC3E}">
        <p14:creationId xmlns:p14="http://schemas.microsoft.com/office/powerpoint/2010/main" val="408515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6D098-DCED-ADF7-7CA8-610BBA6F1427}"/>
              </a:ext>
            </a:extLst>
          </p:cNvPr>
          <p:cNvSpPr txBox="1"/>
          <p:nvPr/>
        </p:nvSpPr>
        <p:spPr>
          <a:xfrm>
            <a:off x="220717" y="6326492"/>
            <a:ext cx="6096000" cy="369332"/>
          </a:xfrm>
          <a:prstGeom prst="rect">
            <a:avLst/>
          </a:prstGeom>
          <a:noFill/>
        </p:spPr>
        <p:txBody>
          <a:bodyPr wrap="square">
            <a:spAutoFit/>
          </a:bodyPr>
          <a:lstStyle/>
          <a:p>
            <a:r>
              <a:rPr lang="en-US" dirty="0">
                <a:hlinkClick r:id="rId2"/>
              </a:rPr>
              <a:t>https://cssp.org/our-work/project/strengthening-families/</a:t>
            </a:r>
            <a:r>
              <a:rPr lang="en-US" dirty="0"/>
              <a:t> </a:t>
            </a:r>
          </a:p>
        </p:txBody>
      </p:sp>
      <p:pic>
        <p:nvPicPr>
          <p:cNvPr id="5" name="Picture 4" descr="Graphical user interface&#10;&#10;Description automatically generated">
            <a:extLst>
              <a:ext uri="{FF2B5EF4-FFF2-40B4-BE49-F238E27FC236}">
                <a16:creationId xmlns:a16="http://schemas.microsoft.com/office/drawing/2014/main" id="{85AA9DAC-04D2-1EBE-9274-3A1AC002B31F}"/>
              </a:ext>
            </a:extLst>
          </p:cNvPr>
          <p:cNvPicPr>
            <a:picLocks noChangeAspect="1"/>
          </p:cNvPicPr>
          <p:nvPr/>
        </p:nvPicPr>
        <p:blipFill rotWithShape="1">
          <a:blip r:embed="rId3"/>
          <a:srcRect l="14068" t="25969" r="25470" b="12953"/>
          <a:stretch/>
        </p:blipFill>
        <p:spPr>
          <a:xfrm>
            <a:off x="1174387" y="601324"/>
            <a:ext cx="9651268" cy="5484166"/>
          </a:xfrm>
          <a:prstGeom prst="rect">
            <a:avLst/>
          </a:prstGeom>
        </p:spPr>
      </p:pic>
    </p:spTree>
    <p:extLst>
      <p:ext uri="{BB962C8B-B14F-4D97-AF65-F5344CB8AC3E}">
        <p14:creationId xmlns:p14="http://schemas.microsoft.com/office/powerpoint/2010/main" val="3926450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6BC46-D21E-827C-0C0C-16081D1300AA}"/>
              </a:ext>
            </a:extLst>
          </p:cNvPr>
          <p:cNvSpPr txBox="1"/>
          <p:nvPr/>
        </p:nvSpPr>
        <p:spPr>
          <a:xfrm>
            <a:off x="105103" y="6356158"/>
            <a:ext cx="9963807" cy="369332"/>
          </a:xfrm>
          <a:prstGeom prst="rect">
            <a:avLst/>
          </a:prstGeom>
          <a:noFill/>
        </p:spPr>
        <p:txBody>
          <a:bodyPr wrap="square">
            <a:spAutoFit/>
          </a:bodyPr>
          <a:lstStyle/>
          <a:p>
            <a:r>
              <a:rPr lang="en-US" dirty="0">
                <a:hlinkClick r:id="rId3"/>
              </a:rPr>
              <a:t>https://cssp.org/resource/about-strengthening-families-and-the-protective-factors-framework/</a:t>
            </a:r>
            <a:endParaRPr lang="en-US" dirty="0"/>
          </a:p>
        </p:txBody>
      </p:sp>
      <p:graphicFrame>
        <p:nvGraphicFramePr>
          <p:cNvPr id="2" name="Diagram 1">
            <a:extLst>
              <a:ext uri="{FF2B5EF4-FFF2-40B4-BE49-F238E27FC236}">
                <a16:creationId xmlns:a16="http://schemas.microsoft.com/office/drawing/2014/main" id="{CD40CE0F-51CB-DB74-FA87-F10B0CF565C8}"/>
              </a:ext>
            </a:extLst>
          </p:cNvPr>
          <p:cNvGraphicFramePr/>
          <p:nvPr>
            <p:extLst>
              <p:ext uri="{D42A27DB-BD31-4B8C-83A1-F6EECF244321}">
                <p14:modId xmlns:p14="http://schemas.microsoft.com/office/powerpoint/2010/main" val="3316308149"/>
              </p:ext>
            </p:extLst>
          </p:nvPr>
        </p:nvGraphicFramePr>
        <p:xfrm>
          <a:off x="210207" y="132510"/>
          <a:ext cx="11729545" cy="6121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75825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B5695E-D74F-280C-B93C-B33551FE98D2}"/>
              </a:ext>
            </a:extLst>
          </p:cNvPr>
          <p:cNvSpPr txBox="1"/>
          <p:nvPr/>
        </p:nvSpPr>
        <p:spPr>
          <a:xfrm>
            <a:off x="710527" y="1627800"/>
            <a:ext cx="4227185"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Teachers</a:t>
            </a:r>
          </a:p>
          <a:p>
            <a:pPr marL="457200" indent="-457200">
              <a:buFont typeface="Arial" panose="020B0604020202020204" pitchFamily="34" charset="0"/>
              <a:buChar char="•"/>
            </a:pPr>
            <a:r>
              <a:rPr lang="en-US" sz="3200" dirty="0"/>
              <a:t>Parents</a:t>
            </a:r>
          </a:p>
          <a:p>
            <a:pPr marL="457200" indent="-457200">
              <a:buFont typeface="Arial" panose="020B0604020202020204" pitchFamily="34" charset="0"/>
              <a:buChar char="•"/>
            </a:pPr>
            <a:r>
              <a:rPr lang="en-US" sz="3200" dirty="0"/>
              <a:t>EA’s, OT/PT, SLP &amp;</a:t>
            </a:r>
          </a:p>
          <a:p>
            <a:r>
              <a:rPr lang="en-US" sz="3200" dirty="0"/>
              <a:t>     Related Services</a:t>
            </a:r>
          </a:p>
          <a:p>
            <a:pPr marL="457200" indent="-457200">
              <a:buFont typeface="Arial" panose="020B0604020202020204" pitchFamily="34" charset="0"/>
              <a:buChar char="•"/>
            </a:pPr>
            <a:r>
              <a:rPr lang="en-US" sz="3200" dirty="0"/>
              <a:t>School Admin</a:t>
            </a:r>
          </a:p>
          <a:p>
            <a:pPr marL="457200" indent="-457200">
              <a:buFont typeface="Arial" panose="020B0604020202020204" pitchFamily="34" charset="0"/>
              <a:buChar char="•"/>
            </a:pPr>
            <a:r>
              <a:rPr lang="en-US" sz="3200" dirty="0"/>
              <a:t>District Staff /</a:t>
            </a:r>
          </a:p>
          <a:p>
            <a:r>
              <a:rPr lang="en-US" sz="3200" dirty="0"/>
              <a:t>     Resource Teachers</a:t>
            </a:r>
          </a:p>
          <a:p>
            <a:pPr marL="457200" indent="-457200">
              <a:buFont typeface="Arial" panose="020B0604020202020204" pitchFamily="34" charset="0"/>
              <a:buChar char="•"/>
            </a:pPr>
            <a:r>
              <a:rPr lang="en-US" sz="3200" dirty="0"/>
              <a:t>State Office Staff</a:t>
            </a:r>
          </a:p>
        </p:txBody>
      </p:sp>
      <p:sp>
        <p:nvSpPr>
          <p:cNvPr id="3" name="Rectangle 2">
            <a:extLst>
              <a:ext uri="{FF2B5EF4-FFF2-40B4-BE49-F238E27FC236}">
                <a16:creationId xmlns:a16="http://schemas.microsoft.com/office/drawing/2014/main" id="{5908A666-D2BE-2842-9871-CB76669C25D1}"/>
              </a:ext>
            </a:extLst>
          </p:cNvPr>
          <p:cNvSpPr/>
          <p:nvPr/>
        </p:nvSpPr>
        <p:spPr>
          <a:xfrm>
            <a:off x="1206190" y="612137"/>
            <a:ext cx="9779619" cy="1015663"/>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Who’s Here today?</a:t>
            </a:r>
            <a:endParaRPr lang="en-US" sz="60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descr="A picture containing text, accessory&#10;&#10;Description automatically generated">
            <a:extLst>
              <a:ext uri="{FF2B5EF4-FFF2-40B4-BE49-F238E27FC236}">
                <a16:creationId xmlns:a16="http://schemas.microsoft.com/office/drawing/2014/main" id="{46E3B3E4-EEB3-53C7-8D21-801C667B62C0}"/>
              </a:ext>
            </a:extLst>
          </p:cNvPr>
          <p:cNvPicPr>
            <a:picLocks noChangeAspect="1"/>
          </p:cNvPicPr>
          <p:nvPr/>
        </p:nvPicPr>
        <p:blipFill>
          <a:blip r:embed="rId3"/>
          <a:stretch>
            <a:fillRect/>
          </a:stretch>
        </p:blipFill>
        <p:spPr>
          <a:xfrm>
            <a:off x="4847716" y="1589032"/>
            <a:ext cx="6633756" cy="3678357"/>
          </a:xfrm>
          <a:prstGeom prst="rect">
            <a:avLst/>
          </a:prstGeom>
        </p:spPr>
      </p:pic>
      <p:pic>
        <p:nvPicPr>
          <p:cNvPr id="6" name="Picture 5" descr="A picture containing writing implement, pencil, stationary, pen&#10;&#10;Description automatically generated">
            <a:extLst>
              <a:ext uri="{FF2B5EF4-FFF2-40B4-BE49-F238E27FC236}">
                <a16:creationId xmlns:a16="http://schemas.microsoft.com/office/drawing/2014/main" id="{3B699301-4545-0DBD-E0FE-6EECF6D6CD46}"/>
              </a:ext>
            </a:extLst>
          </p:cNvPr>
          <p:cNvPicPr>
            <a:picLocks noChangeAspect="1"/>
          </p:cNvPicPr>
          <p:nvPr/>
        </p:nvPicPr>
        <p:blipFill rotWithShape="1">
          <a:blip r:embed="rId4"/>
          <a:srcRect l="13545" b="80399"/>
          <a:stretch/>
        </p:blipFill>
        <p:spPr>
          <a:xfrm rot="10800000">
            <a:off x="0" y="5842336"/>
            <a:ext cx="6938682" cy="1015663"/>
          </a:xfrm>
          <a:prstGeom prst="rect">
            <a:avLst/>
          </a:prstGeom>
        </p:spPr>
      </p:pic>
      <p:pic>
        <p:nvPicPr>
          <p:cNvPr id="7" name="Picture 6" descr="A picture containing writing implement, pencil, stationary, pen&#10;&#10;Description automatically generated">
            <a:extLst>
              <a:ext uri="{FF2B5EF4-FFF2-40B4-BE49-F238E27FC236}">
                <a16:creationId xmlns:a16="http://schemas.microsoft.com/office/drawing/2014/main" id="{702884AF-2824-C463-B25D-6D740FC21621}"/>
              </a:ext>
            </a:extLst>
          </p:cNvPr>
          <p:cNvPicPr>
            <a:picLocks noChangeAspect="1"/>
          </p:cNvPicPr>
          <p:nvPr/>
        </p:nvPicPr>
        <p:blipFill rotWithShape="1">
          <a:blip r:embed="rId4"/>
          <a:srcRect l="13545" b="80399"/>
          <a:stretch/>
        </p:blipFill>
        <p:spPr>
          <a:xfrm rot="10800000">
            <a:off x="6938682" y="5842337"/>
            <a:ext cx="6938682" cy="1015663"/>
          </a:xfrm>
          <a:prstGeom prst="rect">
            <a:avLst/>
          </a:prstGeom>
        </p:spPr>
      </p:pic>
      <p:sp>
        <p:nvSpPr>
          <p:cNvPr id="4" name="Rectangle 3">
            <a:extLst>
              <a:ext uri="{FF2B5EF4-FFF2-40B4-BE49-F238E27FC236}">
                <a16:creationId xmlns:a16="http://schemas.microsoft.com/office/drawing/2014/main" id="{F9953FDF-A93B-2467-0CEB-0B7D9FFAAD9E}"/>
              </a:ext>
            </a:extLst>
          </p:cNvPr>
          <p:cNvSpPr/>
          <p:nvPr/>
        </p:nvSpPr>
        <p:spPr>
          <a:xfrm>
            <a:off x="10100441" y="4950372"/>
            <a:ext cx="1271752" cy="31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E8E7C93-BB78-CBFD-6AFB-F29FE26ED45A}"/>
              </a:ext>
            </a:extLst>
          </p:cNvPr>
          <p:cNvSpPr/>
          <p:nvPr/>
        </p:nvSpPr>
        <p:spPr>
          <a:xfrm rot="16200000">
            <a:off x="9727234" y="3269701"/>
            <a:ext cx="3678356" cy="31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3675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F02C586A-72C3-115E-7BB5-F7DFF0025931}"/>
              </a:ext>
            </a:extLst>
          </p:cNvPr>
          <p:cNvPicPr>
            <a:picLocks noChangeAspect="1"/>
          </p:cNvPicPr>
          <p:nvPr/>
        </p:nvPicPr>
        <p:blipFill>
          <a:blip r:embed="rId2"/>
          <a:stretch>
            <a:fillRect/>
          </a:stretch>
        </p:blipFill>
        <p:spPr>
          <a:xfrm>
            <a:off x="0" y="0"/>
            <a:ext cx="12192000" cy="6879696"/>
          </a:xfrm>
          <a:prstGeom prst="rect">
            <a:avLst/>
          </a:prstGeom>
        </p:spPr>
      </p:pic>
    </p:spTree>
    <p:extLst>
      <p:ext uri="{BB962C8B-B14F-4D97-AF65-F5344CB8AC3E}">
        <p14:creationId xmlns:p14="http://schemas.microsoft.com/office/powerpoint/2010/main" val="298254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6FE4D440-9345-E529-9B77-7DF243C092DA}"/>
              </a:ext>
            </a:extLst>
          </p:cNvPr>
          <p:cNvPicPr>
            <a:picLocks noChangeAspect="1"/>
          </p:cNvPicPr>
          <p:nvPr/>
        </p:nvPicPr>
        <p:blipFill>
          <a:blip r:embed="rId3"/>
          <a:stretch>
            <a:fillRect/>
          </a:stretch>
        </p:blipFill>
        <p:spPr>
          <a:xfrm>
            <a:off x="-1" y="-1"/>
            <a:ext cx="12208599" cy="6858000"/>
          </a:xfrm>
          <a:prstGeom prst="rect">
            <a:avLst/>
          </a:prstGeom>
        </p:spPr>
      </p:pic>
      <p:sp>
        <p:nvSpPr>
          <p:cNvPr id="2" name="TextBox 1">
            <a:extLst>
              <a:ext uri="{FF2B5EF4-FFF2-40B4-BE49-F238E27FC236}">
                <a16:creationId xmlns:a16="http://schemas.microsoft.com/office/drawing/2014/main" id="{7E019B6F-53ED-F11F-10E1-7BC0003F1639}"/>
              </a:ext>
            </a:extLst>
          </p:cNvPr>
          <p:cNvSpPr txBox="1"/>
          <p:nvPr/>
        </p:nvSpPr>
        <p:spPr>
          <a:xfrm>
            <a:off x="557048" y="483402"/>
            <a:ext cx="620111" cy="892552"/>
          </a:xfrm>
          <a:prstGeom prst="rect">
            <a:avLst/>
          </a:prstGeom>
          <a:noFill/>
        </p:spPr>
        <p:txBody>
          <a:bodyPr wrap="square" rtlCol="0">
            <a:spAutoFit/>
          </a:bodyPr>
          <a:lstStyle/>
          <a:p>
            <a:r>
              <a:rPr lang="en-US" sz="5200" dirty="0">
                <a:solidFill>
                  <a:srgbClr val="FF0000"/>
                </a:solidFill>
                <a:latin typeface="Cooper Black" panose="0208090404030B020404" pitchFamily="18" charset="77"/>
              </a:rPr>
              <a:t>I</a:t>
            </a:r>
          </a:p>
        </p:txBody>
      </p:sp>
      <p:sp>
        <p:nvSpPr>
          <p:cNvPr id="4" name="TextBox 3">
            <a:extLst>
              <a:ext uri="{FF2B5EF4-FFF2-40B4-BE49-F238E27FC236}">
                <a16:creationId xmlns:a16="http://schemas.microsoft.com/office/drawing/2014/main" id="{F855540F-FA62-FB85-FA31-F296BE7CCA9E}"/>
              </a:ext>
            </a:extLst>
          </p:cNvPr>
          <p:cNvSpPr txBox="1"/>
          <p:nvPr/>
        </p:nvSpPr>
        <p:spPr>
          <a:xfrm>
            <a:off x="3084786" y="483402"/>
            <a:ext cx="620111" cy="892552"/>
          </a:xfrm>
          <a:prstGeom prst="rect">
            <a:avLst/>
          </a:prstGeom>
          <a:noFill/>
        </p:spPr>
        <p:txBody>
          <a:bodyPr wrap="square" rtlCol="0">
            <a:spAutoFit/>
          </a:bodyPr>
          <a:lstStyle/>
          <a:p>
            <a:r>
              <a:rPr lang="en-US" sz="5200" dirty="0">
                <a:solidFill>
                  <a:srgbClr val="FF0000"/>
                </a:solidFill>
                <a:latin typeface="Cooper Black" panose="0208090404030B020404" pitchFamily="18" charset="77"/>
              </a:rPr>
              <a:t>I</a:t>
            </a:r>
          </a:p>
        </p:txBody>
      </p:sp>
    </p:spTree>
    <p:extLst>
      <p:ext uri="{BB962C8B-B14F-4D97-AF65-F5344CB8AC3E}">
        <p14:creationId xmlns:p14="http://schemas.microsoft.com/office/powerpoint/2010/main" val="2862533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978F88E-3E3F-B5C0-A73A-EB37693F22B8}"/>
              </a:ext>
            </a:extLst>
          </p:cNvPr>
          <p:cNvPicPr>
            <a:picLocks noChangeAspect="1"/>
          </p:cNvPicPr>
          <p:nvPr/>
        </p:nvPicPr>
        <p:blipFill>
          <a:blip r:embed="rId2"/>
          <a:stretch>
            <a:fillRect/>
          </a:stretch>
        </p:blipFill>
        <p:spPr>
          <a:xfrm>
            <a:off x="-1" y="-1"/>
            <a:ext cx="12192003" cy="6858001"/>
          </a:xfrm>
          <a:prstGeom prst="rect">
            <a:avLst/>
          </a:prstGeom>
        </p:spPr>
      </p:pic>
      <p:sp>
        <p:nvSpPr>
          <p:cNvPr id="2" name="TextBox 1">
            <a:extLst>
              <a:ext uri="{FF2B5EF4-FFF2-40B4-BE49-F238E27FC236}">
                <a16:creationId xmlns:a16="http://schemas.microsoft.com/office/drawing/2014/main" id="{4DB15B9E-A160-D183-E77C-086DC3103A08}"/>
              </a:ext>
            </a:extLst>
          </p:cNvPr>
          <p:cNvSpPr txBox="1"/>
          <p:nvPr/>
        </p:nvSpPr>
        <p:spPr>
          <a:xfrm>
            <a:off x="1334814" y="966878"/>
            <a:ext cx="620111" cy="892552"/>
          </a:xfrm>
          <a:prstGeom prst="rect">
            <a:avLst/>
          </a:prstGeom>
          <a:noFill/>
        </p:spPr>
        <p:txBody>
          <a:bodyPr wrap="square" rtlCol="0">
            <a:spAutoFit/>
          </a:bodyPr>
          <a:lstStyle/>
          <a:p>
            <a:r>
              <a:rPr lang="en-US" sz="5200" dirty="0">
                <a:solidFill>
                  <a:srgbClr val="FF0000"/>
                </a:solidFill>
                <a:latin typeface="Cooper Black" panose="0208090404030B020404" pitchFamily="18" charset="77"/>
              </a:rPr>
              <a:t>H</a:t>
            </a:r>
          </a:p>
        </p:txBody>
      </p:sp>
      <p:sp>
        <p:nvSpPr>
          <p:cNvPr id="4" name="TextBox 3">
            <a:extLst>
              <a:ext uri="{FF2B5EF4-FFF2-40B4-BE49-F238E27FC236}">
                <a16:creationId xmlns:a16="http://schemas.microsoft.com/office/drawing/2014/main" id="{CB7C0842-8183-A102-A7BE-2FDCAB2B1D9C}"/>
              </a:ext>
            </a:extLst>
          </p:cNvPr>
          <p:cNvSpPr txBox="1"/>
          <p:nvPr/>
        </p:nvSpPr>
        <p:spPr>
          <a:xfrm>
            <a:off x="3620814" y="972584"/>
            <a:ext cx="620111" cy="892552"/>
          </a:xfrm>
          <a:prstGeom prst="rect">
            <a:avLst/>
          </a:prstGeom>
          <a:noFill/>
        </p:spPr>
        <p:txBody>
          <a:bodyPr wrap="square" rtlCol="0">
            <a:spAutoFit/>
          </a:bodyPr>
          <a:lstStyle/>
          <a:p>
            <a:r>
              <a:rPr lang="en-US" sz="5200" dirty="0">
                <a:solidFill>
                  <a:srgbClr val="FF0000"/>
                </a:solidFill>
                <a:latin typeface="Cooper Black" panose="0208090404030B020404" pitchFamily="18" charset="77"/>
              </a:rPr>
              <a:t>H</a:t>
            </a:r>
          </a:p>
        </p:txBody>
      </p:sp>
    </p:spTree>
    <p:extLst>
      <p:ext uri="{BB962C8B-B14F-4D97-AF65-F5344CB8AC3E}">
        <p14:creationId xmlns:p14="http://schemas.microsoft.com/office/powerpoint/2010/main" val="2954971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9C33735-EA04-C2C6-6B15-698BF4F9E1AC}"/>
              </a:ext>
            </a:extLst>
          </p:cNvPr>
          <p:cNvPicPr>
            <a:picLocks noChangeAspect="1"/>
          </p:cNvPicPr>
          <p:nvPr/>
        </p:nvPicPr>
        <p:blipFill>
          <a:blip r:embed="rId2"/>
          <a:stretch>
            <a:fillRect/>
          </a:stretch>
        </p:blipFill>
        <p:spPr>
          <a:xfrm>
            <a:off x="-1" y="0"/>
            <a:ext cx="12216459" cy="6858000"/>
          </a:xfrm>
          <a:prstGeom prst="rect">
            <a:avLst/>
          </a:prstGeom>
        </p:spPr>
      </p:pic>
      <p:sp>
        <p:nvSpPr>
          <p:cNvPr id="2" name="TextBox 1">
            <a:extLst>
              <a:ext uri="{FF2B5EF4-FFF2-40B4-BE49-F238E27FC236}">
                <a16:creationId xmlns:a16="http://schemas.microsoft.com/office/drawing/2014/main" id="{7B2F32CD-F844-354E-2D50-7A55D3E0DB94}"/>
              </a:ext>
            </a:extLst>
          </p:cNvPr>
          <p:cNvSpPr txBox="1"/>
          <p:nvPr/>
        </p:nvSpPr>
        <p:spPr>
          <a:xfrm>
            <a:off x="1713187" y="683172"/>
            <a:ext cx="620111" cy="830997"/>
          </a:xfrm>
          <a:prstGeom prst="rect">
            <a:avLst/>
          </a:prstGeom>
          <a:noFill/>
        </p:spPr>
        <p:txBody>
          <a:bodyPr wrap="square" rtlCol="0">
            <a:spAutoFit/>
          </a:bodyPr>
          <a:lstStyle/>
          <a:p>
            <a:r>
              <a:rPr lang="en-US" sz="4600" dirty="0">
                <a:solidFill>
                  <a:srgbClr val="FF0000"/>
                </a:solidFill>
                <a:latin typeface="Cooper Black" panose="0208090404030B020404" pitchFamily="18" charset="77"/>
              </a:rPr>
              <a:t>E</a:t>
            </a:r>
          </a:p>
        </p:txBody>
      </p:sp>
      <p:sp>
        <p:nvSpPr>
          <p:cNvPr id="4" name="TextBox 3">
            <a:extLst>
              <a:ext uri="{FF2B5EF4-FFF2-40B4-BE49-F238E27FC236}">
                <a16:creationId xmlns:a16="http://schemas.microsoft.com/office/drawing/2014/main" id="{17EB9041-CECB-D501-497F-C2EB78B010CF}"/>
              </a:ext>
            </a:extLst>
          </p:cNvPr>
          <p:cNvSpPr txBox="1"/>
          <p:nvPr/>
        </p:nvSpPr>
        <p:spPr>
          <a:xfrm>
            <a:off x="3347546" y="683172"/>
            <a:ext cx="620111" cy="830997"/>
          </a:xfrm>
          <a:prstGeom prst="rect">
            <a:avLst/>
          </a:prstGeom>
          <a:noFill/>
        </p:spPr>
        <p:txBody>
          <a:bodyPr wrap="square" rtlCol="0">
            <a:spAutoFit/>
          </a:bodyPr>
          <a:lstStyle/>
          <a:p>
            <a:r>
              <a:rPr lang="en-US" sz="4600" dirty="0">
                <a:solidFill>
                  <a:srgbClr val="FF0000"/>
                </a:solidFill>
                <a:latin typeface="Cooper Black" panose="0208090404030B020404" pitchFamily="18" charset="77"/>
              </a:rPr>
              <a:t>E</a:t>
            </a:r>
          </a:p>
        </p:txBody>
      </p:sp>
    </p:spTree>
    <p:extLst>
      <p:ext uri="{BB962C8B-B14F-4D97-AF65-F5344CB8AC3E}">
        <p14:creationId xmlns:p14="http://schemas.microsoft.com/office/powerpoint/2010/main" val="3472063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0AE85-4977-AEDD-7FFA-87C9395AED28}"/>
              </a:ext>
            </a:extLst>
          </p:cNvPr>
          <p:cNvPicPr>
            <a:picLocks noChangeAspect="1"/>
          </p:cNvPicPr>
          <p:nvPr/>
        </p:nvPicPr>
        <p:blipFill>
          <a:blip r:embed="rId2"/>
          <a:stretch>
            <a:fillRect/>
          </a:stretch>
        </p:blipFill>
        <p:spPr>
          <a:xfrm>
            <a:off x="0" y="-1"/>
            <a:ext cx="12188846" cy="6858001"/>
          </a:xfrm>
          <a:prstGeom prst="rect">
            <a:avLst/>
          </a:prstGeom>
        </p:spPr>
      </p:pic>
      <p:sp>
        <p:nvSpPr>
          <p:cNvPr id="2" name="TextBox 1">
            <a:extLst>
              <a:ext uri="{FF2B5EF4-FFF2-40B4-BE49-F238E27FC236}">
                <a16:creationId xmlns:a16="http://schemas.microsoft.com/office/drawing/2014/main" id="{C2D5E5B5-FA8D-8E51-1F50-27C8C1AAED0D}"/>
              </a:ext>
            </a:extLst>
          </p:cNvPr>
          <p:cNvSpPr txBox="1"/>
          <p:nvPr/>
        </p:nvSpPr>
        <p:spPr>
          <a:xfrm>
            <a:off x="1986456" y="704191"/>
            <a:ext cx="620111" cy="830997"/>
          </a:xfrm>
          <a:prstGeom prst="rect">
            <a:avLst/>
          </a:prstGeom>
          <a:noFill/>
        </p:spPr>
        <p:txBody>
          <a:bodyPr wrap="square" rtlCol="0">
            <a:spAutoFit/>
          </a:bodyPr>
          <a:lstStyle/>
          <a:p>
            <a:r>
              <a:rPr lang="en-US" sz="4600" dirty="0">
                <a:solidFill>
                  <a:srgbClr val="FF0000"/>
                </a:solidFill>
                <a:latin typeface="Cooper Black" panose="0208090404030B020404" pitchFamily="18" charset="77"/>
              </a:rPr>
              <a:t>A</a:t>
            </a:r>
          </a:p>
        </p:txBody>
      </p:sp>
      <p:sp>
        <p:nvSpPr>
          <p:cNvPr id="4" name="TextBox 3">
            <a:extLst>
              <a:ext uri="{FF2B5EF4-FFF2-40B4-BE49-F238E27FC236}">
                <a16:creationId xmlns:a16="http://schemas.microsoft.com/office/drawing/2014/main" id="{90FC9C64-F5B2-5562-62AD-FC6CF1CFC240}"/>
              </a:ext>
            </a:extLst>
          </p:cNvPr>
          <p:cNvSpPr txBox="1"/>
          <p:nvPr/>
        </p:nvSpPr>
        <p:spPr>
          <a:xfrm>
            <a:off x="3337035" y="704190"/>
            <a:ext cx="620111" cy="830997"/>
          </a:xfrm>
          <a:prstGeom prst="rect">
            <a:avLst/>
          </a:prstGeom>
          <a:noFill/>
        </p:spPr>
        <p:txBody>
          <a:bodyPr wrap="square" rtlCol="0">
            <a:spAutoFit/>
          </a:bodyPr>
          <a:lstStyle/>
          <a:p>
            <a:r>
              <a:rPr lang="en-US" sz="4600" dirty="0">
                <a:solidFill>
                  <a:srgbClr val="FF0000"/>
                </a:solidFill>
                <a:latin typeface="Cooper Black" panose="0208090404030B020404" pitchFamily="18" charset="77"/>
              </a:rPr>
              <a:t>A</a:t>
            </a:r>
          </a:p>
        </p:txBody>
      </p:sp>
    </p:spTree>
    <p:extLst>
      <p:ext uri="{BB962C8B-B14F-4D97-AF65-F5344CB8AC3E}">
        <p14:creationId xmlns:p14="http://schemas.microsoft.com/office/powerpoint/2010/main" val="3189422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DD9E725-A04C-504F-688D-004AD4E50E13}"/>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01F9C5D-0B69-90D7-BDB9-61EDADBC3449}"/>
              </a:ext>
            </a:extLst>
          </p:cNvPr>
          <p:cNvSpPr txBox="1"/>
          <p:nvPr/>
        </p:nvSpPr>
        <p:spPr>
          <a:xfrm>
            <a:off x="2312277" y="662903"/>
            <a:ext cx="620111" cy="861774"/>
          </a:xfrm>
          <a:prstGeom prst="rect">
            <a:avLst/>
          </a:prstGeom>
          <a:noFill/>
        </p:spPr>
        <p:txBody>
          <a:bodyPr wrap="square" rtlCol="0">
            <a:spAutoFit/>
          </a:bodyPr>
          <a:lstStyle/>
          <a:p>
            <a:r>
              <a:rPr lang="en-US" sz="5000" dirty="0">
                <a:solidFill>
                  <a:srgbClr val="FF0000"/>
                </a:solidFill>
                <a:latin typeface="Cooper Black" panose="0208090404030B020404" pitchFamily="18" charset="77"/>
              </a:rPr>
              <a:t>R</a:t>
            </a:r>
          </a:p>
        </p:txBody>
      </p:sp>
      <p:sp>
        <p:nvSpPr>
          <p:cNvPr id="5" name="TextBox 4">
            <a:extLst>
              <a:ext uri="{FF2B5EF4-FFF2-40B4-BE49-F238E27FC236}">
                <a16:creationId xmlns:a16="http://schemas.microsoft.com/office/drawing/2014/main" id="{8496D46C-C46E-692A-75E3-80569BD58828}"/>
              </a:ext>
            </a:extLst>
          </p:cNvPr>
          <p:cNvSpPr txBox="1"/>
          <p:nvPr/>
        </p:nvSpPr>
        <p:spPr>
          <a:xfrm>
            <a:off x="3263463" y="662903"/>
            <a:ext cx="620111" cy="861774"/>
          </a:xfrm>
          <a:prstGeom prst="rect">
            <a:avLst/>
          </a:prstGeom>
          <a:noFill/>
        </p:spPr>
        <p:txBody>
          <a:bodyPr wrap="square" rtlCol="0">
            <a:spAutoFit/>
          </a:bodyPr>
          <a:lstStyle/>
          <a:p>
            <a:r>
              <a:rPr lang="en-US" sz="5000" dirty="0">
                <a:solidFill>
                  <a:srgbClr val="FF0000"/>
                </a:solidFill>
                <a:latin typeface="Cooper Black" panose="0208090404030B020404" pitchFamily="18" charset="77"/>
              </a:rPr>
              <a:t>R</a:t>
            </a:r>
          </a:p>
        </p:txBody>
      </p:sp>
    </p:spTree>
    <p:extLst>
      <p:ext uri="{BB962C8B-B14F-4D97-AF65-F5344CB8AC3E}">
        <p14:creationId xmlns:p14="http://schemas.microsoft.com/office/powerpoint/2010/main" val="2772761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AE223750-A123-0650-B464-C454CD9497A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F82E787-C723-CF3D-065B-C015A63A4767}"/>
              </a:ext>
            </a:extLst>
          </p:cNvPr>
          <p:cNvSpPr txBox="1"/>
          <p:nvPr/>
        </p:nvSpPr>
        <p:spPr>
          <a:xfrm>
            <a:off x="472966" y="3594538"/>
            <a:ext cx="2669627" cy="2246769"/>
          </a:xfrm>
          <a:prstGeom prst="rect">
            <a:avLst/>
          </a:prstGeom>
          <a:noFill/>
        </p:spPr>
        <p:txBody>
          <a:bodyPr wrap="square" rtlCol="0">
            <a:spAutoFit/>
          </a:bodyPr>
          <a:lstStyle/>
          <a:p>
            <a:r>
              <a:rPr lang="en-US" sz="2800" dirty="0"/>
              <a:t>Because raising a child with a disability is a marathon, </a:t>
            </a:r>
          </a:p>
          <a:p>
            <a:r>
              <a:rPr lang="en-US" sz="2800" dirty="0"/>
              <a:t>not a sprint! </a:t>
            </a:r>
          </a:p>
        </p:txBody>
      </p:sp>
    </p:spTree>
    <p:extLst>
      <p:ext uri="{BB962C8B-B14F-4D97-AF65-F5344CB8AC3E}">
        <p14:creationId xmlns:p14="http://schemas.microsoft.com/office/powerpoint/2010/main" val="2786667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95D82437-EEF6-E3E6-B2E6-D00A225F064A}"/>
              </a:ext>
            </a:extLst>
          </p:cNvPr>
          <p:cNvPicPr>
            <a:picLocks noChangeAspect="1"/>
          </p:cNvPicPr>
          <p:nvPr/>
        </p:nvPicPr>
        <p:blipFill rotWithShape="1">
          <a:blip r:embed="rId3"/>
          <a:srcRect t="1316" r="768" b="1503"/>
          <a:stretch/>
        </p:blipFill>
        <p:spPr>
          <a:xfrm>
            <a:off x="0" y="0"/>
            <a:ext cx="12176322" cy="6858000"/>
          </a:xfrm>
          <a:prstGeom prst="rect">
            <a:avLst/>
          </a:prstGeom>
        </p:spPr>
      </p:pic>
      <p:pic>
        <p:nvPicPr>
          <p:cNvPr id="2" name="Picture 1" descr="Text&#10;&#10;Description automatically generated">
            <a:extLst>
              <a:ext uri="{FF2B5EF4-FFF2-40B4-BE49-F238E27FC236}">
                <a16:creationId xmlns:a16="http://schemas.microsoft.com/office/drawing/2014/main" id="{81DB3383-B6AA-219A-439B-D0D67FD5D5DD}"/>
              </a:ext>
            </a:extLst>
          </p:cNvPr>
          <p:cNvPicPr>
            <a:picLocks noChangeAspect="1"/>
          </p:cNvPicPr>
          <p:nvPr/>
        </p:nvPicPr>
        <p:blipFill>
          <a:blip r:embed="rId4"/>
          <a:stretch>
            <a:fillRect/>
          </a:stretch>
        </p:blipFill>
        <p:spPr>
          <a:xfrm>
            <a:off x="223656" y="210207"/>
            <a:ext cx="5098524" cy="6600544"/>
          </a:xfrm>
          <a:prstGeom prst="rect">
            <a:avLst/>
          </a:prstGeom>
        </p:spPr>
      </p:pic>
    </p:spTree>
    <p:extLst>
      <p:ext uri="{BB962C8B-B14F-4D97-AF65-F5344CB8AC3E}">
        <p14:creationId xmlns:p14="http://schemas.microsoft.com/office/powerpoint/2010/main" val="2451399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1E6D7-E845-D9C5-F3A8-ADB724E6F571}"/>
              </a:ext>
            </a:extLst>
          </p:cNvPr>
          <p:cNvSpPr txBox="1"/>
          <p:nvPr/>
        </p:nvSpPr>
        <p:spPr>
          <a:xfrm>
            <a:off x="1444321" y="575350"/>
            <a:ext cx="9303358" cy="707886"/>
          </a:xfrm>
          <a:prstGeom prst="rect">
            <a:avLst/>
          </a:prstGeom>
          <a:noFill/>
        </p:spPr>
        <p:txBody>
          <a:bodyPr wrap="square" rtlCol="0">
            <a:spAutoFit/>
          </a:bodyPr>
          <a:lstStyle/>
          <a:p>
            <a:pPr algn="ctr"/>
            <a:r>
              <a:rPr lang="en-US" sz="4000" dirty="0"/>
              <a:t>Standard 4: Speaking Up for Every Child</a:t>
            </a:r>
          </a:p>
        </p:txBody>
      </p:sp>
      <p:pic>
        <p:nvPicPr>
          <p:cNvPr id="5" name="Picture 4" descr="Timeline&#10;&#10;Description automatically generated">
            <a:extLst>
              <a:ext uri="{FF2B5EF4-FFF2-40B4-BE49-F238E27FC236}">
                <a16:creationId xmlns:a16="http://schemas.microsoft.com/office/drawing/2014/main" id="{C84B7363-E83E-E534-9D68-FF7B80D9040E}"/>
              </a:ext>
            </a:extLst>
          </p:cNvPr>
          <p:cNvPicPr>
            <a:picLocks noChangeAspect="1"/>
          </p:cNvPicPr>
          <p:nvPr/>
        </p:nvPicPr>
        <p:blipFill rotWithShape="1">
          <a:blip r:embed="rId2"/>
          <a:srcRect l="14957" t="61746" r="65164" b="17536"/>
          <a:stretch/>
        </p:blipFill>
        <p:spPr>
          <a:xfrm>
            <a:off x="2116201" y="2092679"/>
            <a:ext cx="2834171" cy="208773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5A51AD5-1161-6E59-F866-CA6DF3A8B19D}"/>
              </a:ext>
            </a:extLst>
          </p:cNvPr>
          <p:cNvPicPr>
            <a:picLocks noChangeAspect="1"/>
          </p:cNvPicPr>
          <p:nvPr/>
        </p:nvPicPr>
        <p:blipFill>
          <a:blip r:embed="rId3"/>
          <a:stretch>
            <a:fillRect/>
          </a:stretch>
        </p:blipFill>
        <p:spPr>
          <a:xfrm>
            <a:off x="5801839" y="1671631"/>
            <a:ext cx="4424039" cy="3093078"/>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6ED61060-FE6F-D32F-DC65-967454DCA1F0}"/>
              </a:ext>
            </a:extLst>
          </p:cNvPr>
          <p:cNvPicPr>
            <a:picLocks noChangeAspect="1"/>
          </p:cNvPicPr>
          <p:nvPr/>
        </p:nvPicPr>
        <p:blipFill rotWithShape="1">
          <a:blip r:embed="rId4"/>
          <a:srcRect l="19643" t="54505" r="17883" b="32498"/>
          <a:stretch/>
        </p:blipFill>
        <p:spPr>
          <a:xfrm>
            <a:off x="1791163" y="5153104"/>
            <a:ext cx="8319273" cy="1005958"/>
          </a:xfrm>
          <a:prstGeom prst="rect">
            <a:avLst/>
          </a:prstGeom>
        </p:spPr>
      </p:pic>
      <p:pic>
        <p:nvPicPr>
          <p:cNvPr id="3" name="Picture 2" descr="A picture containing writing implement, pencil, stationary, pen&#10;&#10;Description automatically generated">
            <a:extLst>
              <a:ext uri="{FF2B5EF4-FFF2-40B4-BE49-F238E27FC236}">
                <a16:creationId xmlns:a16="http://schemas.microsoft.com/office/drawing/2014/main" id="{7E28F96C-C0D7-833E-1E09-CF3C366FCF2E}"/>
              </a:ext>
            </a:extLst>
          </p:cNvPr>
          <p:cNvPicPr>
            <a:picLocks noChangeAspect="1"/>
          </p:cNvPicPr>
          <p:nvPr/>
        </p:nvPicPr>
        <p:blipFill rotWithShape="1">
          <a:blip r:embed="rId5"/>
          <a:srcRect l="12610" b="81516"/>
          <a:stretch/>
        </p:blipFill>
        <p:spPr>
          <a:xfrm rot="16200000">
            <a:off x="-2950123" y="2950123"/>
            <a:ext cx="6858001" cy="957755"/>
          </a:xfrm>
          <a:prstGeom prst="rect">
            <a:avLst/>
          </a:prstGeom>
        </p:spPr>
      </p:pic>
    </p:spTree>
    <p:extLst>
      <p:ext uri="{BB962C8B-B14F-4D97-AF65-F5344CB8AC3E}">
        <p14:creationId xmlns:p14="http://schemas.microsoft.com/office/powerpoint/2010/main" val="3010394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549F9098-1437-5D33-9376-E2B81D0EEE33}"/>
              </a:ext>
            </a:extLst>
          </p:cNvPr>
          <p:cNvPicPr>
            <a:picLocks noChangeAspect="1"/>
          </p:cNvPicPr>
          <p:nvPr/>
        </p:nvPicPr>
        <p:blipFill>
          <a:blip r:embed="rId3"/>
          <a:stretch>
            <a:fillRect/>
          </a:stretch>
        </p:blipFill>
        <p:spPr>
          <a:xfrm>
            <a:off x="0" y="0"/>
            <a:ext cx="12185766" cy="6858000"/>
          </a:xfrm>
          <a:prstGeom prst="rect">
            <a:avLst/>
          </a:prstGeom>
        </p:spPr>
      </p:pic>
      <p:sp>
        <p:nvSpPr>
          <p:cNvPr id="2" name="Rectangle 1">
            <a:extLst>
              <a:ext uri="{FF2B5EF4-FFF2-40B4-BE49-F238E27FC236}">
                <a16:creationId xmlns:a16="http://schemas.microsoft.com/office/drawing/2014/main" id="{0E7D2FA8-C1BC-302C-9939-11E783EA00FB}"/>
              </a:ext>
            </a:extLst>
          </p:cNvPr>
          <p:cNvSpPr/>
          <p:nvPr/>
        </p:nvSpPr>
        <p:spPr>
          <a:xfrm>
            <a:off x="998483" y="1135117"/>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D01BDE-B06D-E7A8-2810-8BE52E6FE3C5}"/>
              </a:ext>
            </a:extLst>
          </p:cNvPr>
          <p:cNvSpPr txBox="1"/>
          <p:nvPr/>
        </p:nvSpPr>
        <p:spPr>
          <a:xfrm>
            <a:off x="1713186" y="1259771"/>
            <a:ext cx="6096000" cy="369332"/>
          </a:xfrm>
          <a:prstGeom prst="rect">
            <a:avLst/>
          </a:prstGeom>
          <a:noFill/>
        </p:spPr>
        <p:txBody>
          <a:bodyPr wrap="square">
            <a:spAutoFit/>
          </a:bodyPr>
          <a:lstStyle/>
          <a:p>
            <a:r>
              <a:rPr lang="en-US" dirty="0">
                <a:hlinkClick r:id="rId4"/>
              </a:rPr>
              <a:t>https://www.understood.org/articles/parent-advocacy-steps</a:t>
            </a:r>
            <a:r>
              <a:rPr lang="en-US" dirty="0"/>
              <a:t> </a:t>
            </a:r>
          </a:p>
        </p:txBody>
      </p:sp>
    </p:spTree>
    <p:extLst>
      <p:ext uri="{BB962C8B-B14F-4D97-AF65-F5344CB8AC3E}">
        <p14:creationId xmlns:p14="http://schemas.microsoft.com/office/powerpoint/2010/main" val="414311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92C6919E-FA18-E1D7-41EB-D482814092CF}"/>
              </a:ext>
            </a:extLst>
          </p:cNvPr>
          <p:cNvPicPr>
            <a:picLocks noChangeAspect="1"/>
          </p:cNvPicPr>
          <p:nvPr/>
        </p:nvPicPr>
        <p:blipFill>
          <a:blip r:embed="rId3"/>
          <a:stretch>
            <a:fillRect/>
          </a:stretch>
        </p:blipFill>
        <p:spPr>
          <a:xfrm>
            <a:off x="763793" y="1043492"/>
            <a:ext cx="10531746" cy="5814508"/>
          </a:xfrm>
          <a:prstGeom prst="rect">
            <a:avLst/>
          </a:prstGeom>
        </p:spPr>
      </p:pic>
      <p:sp>
        <p:nvSpPr>
          <p:cNvPr id="6" name="Rectangle 5">
            <a:extLst>
              <a:ext uri="{FF2B5EF4-FFF2-40B4-BE49-F238E27FC236}">
                <a16:creationId xmlns:a16="http://schemas.microsoft.com/office/drawing/2014/main" id="{52CACFE6-2F4C-0EB6-8F08-BB99610A9118}"/>
              </a:ext>
            </a:extLst>
          </p:cNvPr>
          <p:cNvSpPr/>
          <p:nvPr/>
        </p:nvSpPr>
        <p:spPr>
          <a:xfrm>
            <a:off x="1172736" y="165695"/>
            <a:ext cx="9846527" cy="1015663"/>
          </a:xfrm>
          <a:prstGeom prst="rect">
            <a:avLst/>
          </a:prstGeom>
          <a:noFill/>
        </p:spPr>
        <p:txBody>
          <a:bodyPr wrap="square" lIns="91440" tIns="45720" rIns="91440" bIns="45720">
            <a:spAutoFit/>
          </a:bodyPr>
          <a:lstStyle/>
          <a:p>
            <a:pPr algn="ctr"/>
            <a:r>
              <a:rPr lang="en-US" sz="6000" dirty="0">
                <a:ln w="0"/>
                <a:effectLst>
                  <a:outerShdw blurRad="38100" dist="19050" dir="2700000" algn="tl" rotWithShape="0">
                    <a:schemeClr val="dk1">
                      <a:alpha val="40000"/>
                    </a:schemeClr>
                  </a:outerShdw>
                </a:effectLst>
              </a:rPr>
              <a:t>Mahalo SPED Teachers!</a:t>
            </a:r>
            <a:endParaRPr lang="en-US"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34961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04CDE0A-8A67-5EC4-31A5-FF7CD5308E6E}"/>
              </a:ext>
            </a:extLst>
          </p:cNvPr>
          <p:cNvPicPr>
            <a:picLocks noChangeAspect="1"/>
          </p:cNvPicPr>
          <p:nvPr/>
        </p:nvPicPr>
        <p:blipFill>
          <a:blip r:embed="rId3"/>
          <a:stretch>
            <a:fillRect/>
          </a:stretch>
        </p:blipFill>
        <p:spPr>
          <a:xfrm>
            <a:off x="0" y="-1"/>
            <a:ext cx="12198376" cy="6858001"/>
          </a:xfrm>
          <a:prstGeom prst="rect">
            <a:avLst/>
          </a:prstGeom>
        </p:spPr>
      </p:pic>
      <p:sp>
        <p:nvSpPr>
          <p:cNvPr id="2" name="Rectangle 1">
            <a:extLst>
              <a:ext uri="{FF2B5EF4-FFF2-40B4-BE49-F238E27FC236}">
                <a16:creationId xmlns:a16="http://schemas.microsoft.com/office/drawing/2014/main" id="{243DA241-1026-3878-44A9-B35452218586}"/>
              </a:ext>
            </a:extLst>
          </p:cNvPr>
          <p:cNvSpPr/>
          <p:nvPr/>
        </p:nvSpPr>
        <p:spPr>
          <a:xfrm>
            <a:off x="1303283" y="1229710"/>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246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28D88292-31D0-0E85-3C78-7B51A8C8B1F1}"/>
              </a:ext>
            </a:extLst>
          </p:cNvPr>
          <p:cNvPicPr>
            <a:picLocks noChangeAspect="1"/>
          </p:cNvPicPr>
          <p:nvPr/>
        </p:nvPicPr>
        <p:blipFill>
          <a:blip r:embed="rId3"/>
          <a:stretch>
            <a:fillRect/>
          </a:stretch>
        </p:blipFill>
        <p:spPr>
          <a:xfrm>
            <a:off x="0" y="0"/>
            <a:ext cx="12188270" cy="6858000"/>
          </a:xfrm>
          <a:prstGeom prst="rect">
            <a:avLst/>
          </a:prstGeom>
        </p:spPr>
      </p:pic>
      <p:sp>
        <p:nvSpPr>
          <p:cNvPr id="2" name="Rectangle 1">
            <a:extLst>
              <a:ext uri="{FF2B5EF4-FFF2-40B4-BE49-F238E27FC236}">
                <a16:creationId xmlns:a16="http://schemas.microsoft.com/office/drawing/2014/main" id="{293CA9E1-D8FD-D216-4A77-506011C4E1D7}"/>
              </a:ext>
            </a:extLst>
          </p:cNvPr>
          <p:cNvSpPr/>
          <p:nvPr/>
        </p:nvSpPr>
        <p:spPr>
          <a:xfrm>
            <a:off x="168166" y="4842669"/>
            <a:ext cx="2522483" cy="162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D087038-36E5-6ADD-B6A9-C1AD01DDBDE4}"/>
              </a:ext>
            </a:extLst>
          </p:cNvPr>
          <p:cNvSpPr/>
          <p:nvPr/>
        </p:nvSpPr>
        <p:spPr>
          <a:xfrm>
            <a:off x="1476704" y="1124607"/>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82C510B-CC28-5F17-9795-B97C53EE963D}"/>
              </a:ext>
            </a:extLst>
          </p:cNvPr>
          <p:cNvSpPr txBox="1"/>
          <p:nvPr/>
        </p:nvSpPr>
        <p:spPr>
          <a:xfrm>
            <a:off x="945930" y="1186934"/>
            <a:ext cx="9553903" cy="369332"/>
          </a:xfrm>
          <a:prstGeom prst="rect">
            <a:avLst/>
          </a:prstGeom>
          <a:noFill/>
        </p:spPr>
        <p:txBody>
          <a:bodyPr wrap="square">
            <a:spAutoFit/>
          </a:bodyPr>
          <a:lstStyle/>
          <a:p>
            <a:r>
              <a:rPr lang="en-US" dirty="0">
                <a:hlinkClick r:id="rId4"/>
              </a:rPr>
              <a:t>https://www.understood.org/articles/download-parent-teacher-conference-worksheet</a:t>
            </a:r>
            <a:r>
              <a:rPr lang="en-US" dirty="0"/>
              <a:t> </a:t>
            </a:r>
          </a:p>
        </p:txBody>
      </p:sp>
    </p:spTree>
    <p:extLst>
      <p:ext uri="{BB962C8B-B14F-4D97-AF65-F5344CB8AC3E}">
        <p14:creationId xmlns:p14="http://schemas.microsoft.com/office/powerpoint/2010/main" val="1519947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BF797C6-ACF6-2E3B-8AEE-155E21E93C70}"/>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3A096F7-83DA-C0AE-3C73-FF67D48B49AD}"/>
              </a:ext>
            </a:extLst>
          </p:cNvPr>
          <p:cNvSpPr/>
          <p:nvPr/>
        </p:nvSpPr>
        <p:spPr>
          <a:xfrm>
            <a:off x="998483" y="1135117"/>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360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1840BFF-B353-6C83-D2FC-D53B4EBA6743}"/>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E6FE47B-6CB1-4FB7-C818-7D065D3031EC}"/>
              </a:ext>
            </a:extLst>
          </p:cNvPr>
          <p:cNvSpPr/>
          <p:nvPr/>
        </p:nvSpPr>
        <p:spPr>
          <a:xfrm>
            <a:off x="998483" y="1135117"/>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26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C646077-A498-4349-D310-7D705E4BFB98}"/>
              </a:ext>
            </a:extLst>
          </p:cNvPr>
          <p:cNvPicPr>
            <a:picLocks noChangeAspect="1"/>
          </p:cNvPicPr>
          <p:nvPr/>
        </p:nvPicPr>
        <p:blipFill>
          <a:blip r:embed="rId3"/>
          <a:stretch>
            <a:fillRect/>
          </a:stretch>
        </p:blipFill>
        <p:spPr>
          <a:xfrm>
            <a:off x="0" y="0"/>
            <a:ext cx="12186700" cy="6858000"/>
          </a:xfrm>
          <a:prstGeom prst="rect">
            <a:avLst/>
          </a:prstGeom>
        </p:spPr>
      </p:pic>
      <p:sp>
        <p:nvSpPr>
          <p:cNvPr id="2" name="Rectangle 1">
            <a:extLst>
              <a:ext uri="{FF2B5EF4-FFF2-40B4-BE49-F238E27FC236}">
                <a16:creationId xmlns:a16="http://schemas.microsoft.com/office/drawing/2014/main" id="{DF93CCBD-95B4-12BB-A963-D20EA7500381}"/>
              </a:ext>
            </a:extLst>
          </p:cNvPr>
          <p:cNvSpPr/>
          <p:nvPr/>
        </p:nvSpPr>
        <p:spPr>
          <a:xfrm>
            <a:off x="998483" y="1135117"/>
            <a:ext cx="7525407" cy="49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454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8315C-0E03-32A6-D6C9-3770ED9BD4E2}"/>
              </a:ext>
            </a:extLst>
          </p:cNvPr>
          <p:cNvSpPr txBox="1"/>
          <p:nvPr/>
        </p:nvSpPr>
        <p:spPr>
          <a:xfrm>
            <a:off x="3935464" y="1013207"/>
            <a:ext cx="4645572" cy="1815882"/>
          </a:xfrm>
          <a:prstGeom prst="rect">
            <a:avLst/>
          </a:prstGeom>
          <a:noFill/>
        </p:spPr>
        <p:txBody>
          <a:bodyPr wrap="square" rtlCol="0">
            <a:spAutoFit/>
          </a:bodyPr>
          <a:lstStyle/>
          <a:p>
            <a:pPr algn="ctr"/>
            <a:r>
              <a:rPr lang="en-US" sz="2800" dirty="0"/>
              <a:t>Can you share a time when parent advocacy was positive and a good thing for the student? </a:t>
            </a:r>
          </a:p>
        </p:txBody>
      </p:sp>
      <p:sp>
        <p:nvSpPr>
          <p:cNvPr id="3" name="TextBox 2">
            <a:extLst>
              <a:ext uri="{FF2B5EF4-FFF2-40B4-BE49-F238E27FC236}">
                <a16:creationId xmlns:a16="http://schemas.microsoft.com/office/drawing/2014/main" id="{843516AE-70E7-871B-F386-5394E9912648}"/>
              </a:ext>
            </a:extLst>
          </p:cNvPr>
          <p:cNvSpPr txBox="1"/>
          <p:nvPr/>
        </p:nvSpPr>
        <p:spPr>
          <a:xfrm>
            <a:off x="2138855" y="3429000"/>
            <a:ext cx="7914289" cy="2677656"/>
          </a:xfrm>
          <a:prstGeom prst="rect">
            <a:avLst/>
          </a:prstGeom>
          <a:noFill/>
        </p:spPr>
        <p:txBody>
          <a:bodyPr wrap="square" rtlCol="0">
            <a:spAutoFit/>
          </a:bodyPr>
          <a:lstStyle/>
          <a:p>
            <a:pPr algn="ctr"/>
            <a:r>
              <a:rPr lang="en-US" sz="2800" dirty="0"/>
              <a:t>Think about a time when a parent was advocating for something that seemed “too much” or the </a:t>
            </a:r>
          </a:p>
          <a:p>
            <a:pPr algn="ctr"/>
            <a:r>
              <a:rPr lang="en-US" sz="2800" dirty="0"/>
              <a:t>request seemed ”unreasonable”.  </a:t>
            </a:r>
          </a:p>
          <a:p>
            <a:pPr algn="ctr"/>
            <a:r>
              <a:rPr lang="en-US" sz="2800" dirty="0"/>
              <a:t>Think about why that parent was asking for it? What was the root cause? What was their fear? </a:t>
            </a:r>
          </a:p>
          <a:p>
            <a:pPr algn="ctr"/>
            <a:r>
              <a:rPr lang="en-US" sz="2800" dirty="0"/>
              <a:t>What mattered to them? What did they value?</a:t>
            </a:r>
          </a:p>
        </p:txBody>
      </p:sp>
      <p:pic>
        <p:nvPicPr>
          <p:cNvPr id="4" name="Picture 3" descr="A picture containing writing implement, pencil, stationary, pen&#10;&#10;Description automatically generated">
            <a:extLst>
              <a:ext uri="{FF2B5EF4-FFF2-40B4-BE49-F238E27FC236}">
                <a16:creationId xmlns:a16="http://schemas.microsoft.com/office/drawing/2014/main" id="{7B14407B-2A01-39DA-788D-99A84DA5FABA}"/>
              </a:ext>
            </a:extLst>
          </p:cNvPr>
          <p:cNvPicPr>
            <a:picLocks noChangeAspect="1"/>
          </p:cNvPicPr>
          <p:nvPr/>
        </p:nvPicPr>
        <p:blipFill rotWithShape="1">
          <a:blip r:embed="rId3"/>
          <a:srcRect l="12610" b="81516"/>
          <a:stretch/>
        </p:blipFill>
        <p:spPr>
          <a:xfrm rot="16200000">
            <a:off x="-2950123" y="2950123"/>
            <a:ext cx="6858001" cy="957755"/>
          </a:xfrm>
          <a:prstGeom prst="rect">
            <a:avLst/>
          </a:prstGeom>
        </p:spPr>
      </p:pic>
      <p:pic>
        <p:nvPicPr>
          <p:cNvPr id="6" name="Graphic 5" descr="Hero Female with solid fill">
            <a:extLst>
              <a:ext uri="{FF2B5EF4-FFF2-40B4-BE49-F238E27FC236}">
                <a16:creationId xmlns:a16="http://schemas.microsoft.com/office/drawing/2014/main" id="{AA0CE4CB-B191-AE74-4150-71874502CE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0661" y="744811"/>
            <a:ext cx="1953940" cy="1953940"/>
          </a:xfrm>
          <a:prstGeom prst="rect">
            <a:avLst/>
          </a:prstGeom>
        </p:spPr>
      </p:pic>
      <p:pic>
        <p:nvPicPr>
          <p:cNvPr id="8" name="Graphic 7" descr="Hero Male with solid fill">
            <a:extLst>
              <a:ext uri="{FF2B5EF4-FFF2-40B4-BE49-F238E27FC236}">
                <a16:creationId xmlns:a16="http://schemas.microsoft.com/office/drawing/2014/main" id="{2DDFCB47-EDC3-4D38-A14B-D420E6612D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071899" y="744811"/>
            <a:ext cx="2046587" cy="1953940"/>
          </a:xfrm>
          <a:prstGeom prst="rect">
            <a:avLst/>
          </a:prstGeom>
        </p:spPr>
      </p:pic>
    </p:spTree>
    <p:extLst>
      <p:ext uri="{BB962C8B-B14F-4D97-AF65-F5344CB8AC3E}">
        <p14:creationId xmlns:p14="http://schemas.microsoft.com/office/powerpoint/2010/main" val="27216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1E6D7-E845-D9C5-F3A8-ADB724E6F571}"/>
              </a:ext>
            </a:extLst>
          </p:cNvPr>
          <p:cNvSpPr txBox="1"/>
          <p:nvPr/>
        </p:nvSpPr>
        <p:spPr>
          <a:xfrm>
            <a:off x="1444321" y="575350"/>
            <a:ext cx="9303358" cy="707886"/>
          </a:xfrm>
          <a:prstGeom prst="rect">
            <a:avLst/>
          </a:prstGeom>
          <a:noFill/>
        </p:spPr>
        <p:txBody>
          <a:bodyPr wrap="square" rtlCol="0">
            <a:spAutoFit/>
          </a:bodyPr>
          <a:lstStyle/>
          <a:p>
            <a:pPr algn="ctr"/>
            <a:r>
              <a:rPr lang="en-US" sz="4000" dirty="0"/>
              <a:t>Standard 5: Equal Partners</a:t>
            </a:r>
          </a:p>
        </p:txBody>
      </p:sp>
      <p:pic>
        <p:nvPicPr>
          <p:cNvPr id="4" name="Picture 3" descr="Timeline&#10;&#10;Description automatically generated">
            <a:extLst>
              <a:ext uri="{FF2B5EF4-FFF2-40B4-BE49-F238E27FC236}">
                <a16:creationId xmlns:a16="http://schemas.microsoft.com/office/drawing/2014/main" id="{6BD0C7C7-992D-4C7B-845C-F01C19CE34F2}"/>
              </a:ext>
            </a:extLst>
          </p:cNvPr>
          <p:cNvPicPr>
            <a:picLocks noChangeAspect="1"/>
          </p:cNvPicPr>
          <p:nvPr/>
        </p:nvPicPr>
        <p:blipFill rotWithShape="1">
          <a:blip r:embed="rId2"/>
          <a:srcRect l="41326" t="54338" r="40418" b="29399"/>
          <a:stretch/>
        </p:blipFill>
        <p:spPr>
          <a:xfrm>
            <a:off x="1925519" y="1996441"/>
            <a:ext cx="3647090" cy="2296314"/>
          </a:xfrm>
          <a:prstGeom prst="rect">
            <a:avLst/>
          </a:prstGeom>
        </p:spPr>
      </p:pic>
      <p:pic>
        <p:nvPicPr>
          <p:cNvPr id="8" name="Picture 7" descr="Diagram&#10;&#10;Description automatically generated">
            <a:extLst>
              <a:ext uri="{FF2B5EF4-FFF2-40B4-BE49-F238E27FC236}">
                <a16:creationId xmlns:a16="http://schemas.microsoft.com/office/drawing/2014/main" id="{0AF4F16C-4D2D-47F9-282F-E7EE5BB3290C}"/>
              </a:ext>
            </a:extLst>
          </p:cNvPr>
          <p:cNvPicPr>
            <a:picLocks noChangeAspect="1"/>
          </p:cNvPicPr>
          <p:nvPr/>
        </p:nvPicPr>
        <p:blipFill>
          <a:blip r:embed="rId3"/>
          <a:stretch>
            <a:fillRect/>
          </a:stretch>
        </p:blipFill>
        <p:spPr>
          <a:xfrm>
            <a:off x="6619392" y="1283236"/>
            <a:ext cx="4271159" cy="3875681"/>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3B28A8ED-D667-F72C-47B5-B26AF0813660}"/>
              </a:ext>
            </a:extLst>
          </p:cNvPr>
          <p:cNvPicPr>
            <a:picLocks noChangeAspect="1"/>
          </p:cNvPicPr>
          <p:nvPr/>
        </p:nvPicPr>
        <p:blipFill rotWithShape="1">
          <a:blip r:embed="rId4"/>
          <a:srcRect l="19643" t="68395" r="17883" b="19248"/>
          <a:stretch/>
        </p:blipFill>
        <p:spPr>
          <a:xfrm>
            <a:off x="2138105" y="5388582"/>
            <a:ext cx="8319273" cy="956441"/>
          </a:xfrm>
          <a:prstGeom prst="rect">
            <a:avLst/>
          </a:prstGeom>
        </p:spPr>
      </p:pic>
      <p:pic>
        <p:nvPicPr>
          <p:cNvPr id="3" name="Picture 2" descr="A picture containing writing implement, pencil, stationary, pen&#10;&#10;Description automatically generated">
            <a:extLst>
              <a:ext uri="{FF2B5EF4-FFF2-40B4-BE49-F238E27FC236}">
                <a16:creationId xmlns:a16="http://schemas.microsoft.com/office/drawing/2014/main" id="{E0E90848-D1FC-CD5D-3290-D7C8B77BE134}"/>
              </a:ext>
            </a:extLst>
          </p:cNvPr>
          <p:cNvPicPr>
            <a:picLocks noChangeAspect="1"/>
          </p:cNvPicPr>
          <p:nvPr/>
        </p:nvPicPr>
        <p:blipFill rotWithShape="1">
          <a:blip r:embed="rId5"/>
          <a:srcRect l="12610" b="81516"/>
          <a:stretch/>
        </p:blipFill>
        <p:spPr>
          <a:xfrm rot="16200000">
            <a:off x="-2950123" y="2950123"/>
            <a:ext cx="6858001" cy="957755"/>
          </a:xfrm>
          <a:prstGeom prst="rect">
            <a:avLst/>
          </a:prstGeom>
        </p:spPr>
      </p:pic>
    </p:spTree>
    <p:extLst>
      <p:ext uri="{BB962C8B-B14F-4D97-AF65-F5344CB8AC3E}">
        <p14:creationId xmlns:p14="http://schemas.microsoft.com/office/powerpoint/2010/main" val="938071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74047A31-14DD-95D1-7FA0-3BC58EEE7012}"/>
              </a:ext>
            </a:extLst>
          </p:cNvPr>
          <p:cNvPicPr>
            <a:picLocks noChangeAspect="1"/>
          </p:cNvPicPr>
          <p:nvPr/>
        </p:nvPicPr>
        <p:blipFill>
          <a:blip r:embed="rId3"/>
          <a:stretch>
            <a:fillRect/>
          </a:stretch>
        </p:blipFill>
        <p:spPr>
          <a:xfrm>
            <a:off x="2157269" y="1311015"/>
            <a:ext cx="8163889" cy="5328087"/>
          </a:xfrm>
          <a:prstGeom prst="rect">
            <a:avLst/>
          </a:prstGeom>
        </p:spPr>
      </p:pic>
      <p:sp>
        <p:nvSpPr>
          <p:cNvPr id="3" name="TextBox 2">
            <a:extLst>
              <a:ext uri="{FF2B5EF4-FFF2-40B4-BE49-F238E27FC236}">
                <a16:creationId xmlns:a16="http://schemas.microsoft.com/office/drawing/2014/main" id="{F1A333E6-5FFE-73E9-57FD-10678F1D1287}"/>
              </a:ext>
            </a:extLst>
          </p:cNvPr>
          <p:cNvSpPr txBox="1"/>
          <p:nvPr/>
        </p:nvSpPr>
        <p:spPr>
          <a:xfrm>
            <a:off x="1462216" y="218898"/>
            <a:ext cx="9267568" cy="1323439"/>
          </a:xfrm>
          <a:prstGeom prst="rect">
            <a:avLst/>
          </a:prstGeom>
          <a:noFill/>
        </p:spPr>
        <p:txBody>
          <a:bodyPr wrap="square" rtlCol="0">
            <a:spAutoFit/>
          </a:bodyPr>
          <a:lstStyle/>
          <a:p>
            <a:pPr algn="ctr"/>
            <a:r>
              <a:rPr lang="en-US" sz="4000" dirty="0"/>
              <a:t>We see the world thru different lenses… and both are correct and equal in value.</a:t>
            </a:r>
          </a:p>
        </p:txBody>
      </p:sp>
      <p:pic>
        <p:nvPicPr>
          <p:cNvPr id="5" name="Picture 4" descr="A picture containing writing implement, pencil, stationary, pen&#10;&#10;Description automatically generated">
            <a:extLst>
              <a:ext uri="{FF2B5EF4-FFF2-40B4-BE49-F238E27FC236}">
                <a16:creationId xmlns:a16="http://schemas.microsoft.com/office/drawing/2014/main" id="{FF1175EB-3046-AF1C-4ED2-65960155CB1E}"/>
              </a:ext>
            </a:extLst>
          </p:cNvPr>
          <p:cNvPicPr>
            <a:picLocks noChangeAspect="1"/>
          </p:cNvPicPr>
          <p:nvPr/>
        </p:nvPicPr>
        <p:blipFill rotWithShape="1">
          <a:blip r:embed="rId4"/>
          <a:srcRect l="12610" b="81516"/>
          <a:stretch/>
        </p:blipFill>
        <p:spPr>
          <a:xfrm rot="16200000">
            <a:off x="-2950123" y="2950123"/>
            <a:ext cx="6858001" cy="957755"/>
          </a:xfrm>
          <a:prstGeom prst="rect">
            <a:avLst/>
          </a:prstGeom>
        </p:spPr>
      </p:pic>
    </p:spTree>
    <p:extLst>
      <p:ext uri="{BB962C8B-B14F-4D97-AF65-F5344CB8AC3E}">
        <p14:creationId xmlns:p14="http://schemas.microsoft.com/office/powerpoint/2010/main" val="3439336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D95E77B-183E-3DB8-6767-36C597D0ECC1}"/>
              </a:ext>
            </a:extLst>
          </p:cNvPr>
          <p:cNvPicPr>
            <a:picLocks noChangeAspect="1"/>
          </p:cNvPicPr>
          <p:nvPr/>
        </p:nvPicPr>
        <p:blipFill rotWithShape="1">
          <a:blip r:embed="rId3"/>
          <a:srcRect t="9251"/>
          <a:stretch/>
        </p:blipFill>
        <p:spPr>
          <a:xfrm>
            <a:off x="0" y="-1"/>
            <a:ext cx="12192000" cy="6978870"/>
          </a:xfrm>
          <a:prstGeom prst="rect">
            <a:avLst/>
          </a:prstGeom>
        </p:spPr>
      </p:pic>
    </p:spTree>
    <p:extLst>
      <p:ext uri="{BB962C8B-B14F-4D97-AF65-F5344CB8AC3E}">
        <p14:creationId xmlns:p14="http://schemas.microsoft.com/office/powerpoint/2010/main" val="1859174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53F86B94-71B3-F16E-93AE-E9F5561708E9}"/>
              </a:ext>
            </a:extLst>
          </p:cNvPr>
          <p:cNvPicPr>
            <a:picLocks noChangeAspect="1"/>
          </p:cNvPicPr>
          <p:nvPr/>
        </p:nvPicPr>
        <p:blipFill>
          <a:blip r:embed="rId3"/>
          <a:stretch>
            <a:fillRect/>
          </a:stretch>
        </p:blipFill>
        <p:spPr>
          <a:xfrm>
            <a:off x="-1" y="0"/>
            <a:ext cx="12193975" cy="6858000"/>
          </a:xfrm>
          <a:prstGeom prst="rect">
            <a:avLst/>
          </a:prstGeom>
        </p:spPr>
      </p:pic>
    </p:spTree>
    <p:extLst>
      <p:ext uri="{BB962C8B-B14F-4D97-AF65-F5344CB8AC3E}">
        <p14:creationId xmlns:p14="http://schemas.microsoft.com/office/powerpoint/2010/main" val="81868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42108F-F42A-A975-3631-F6E2C9BBE217}"/>
              </a:ext>
            </a:extLst>
          </p:cNvPr>
          <p:cNvSpPr txBox="1"/>
          <p:nvPr/>
        </p:nvSpPr>
        <p:spPr>
          <a:xfrm>
            <a:off x="617838" y="2862408"/>
            <a:ext cx="3975848" cy="2677656"/>
          </a:xfrm>
          <a:prstGeom prst="rect">
            <a:avLst/>
          </a:prstGeom>
          <a:noFill/>
        </p:spPr>
        <p:txBody>
          <a:bodyPr wrap="square" rtlCol="0">
            <a:spAutoFit/>
          </a:bodyPr>
          <a:lstStyle/>
          <a:p>
            <a:r>
              <a:rPr lang="en-US" sz="2800" dirty="0"/>
              <a:t>Get 1 point for each thing you have NEVER done.</a:t>
            </a:r>
          </a:p>
          <a:p>
            <a:endParaRPr lang="en-US" sz="2800" dirty="0"/>
          </a:p>
          <a:p>
            <a:r>
              <a:rPr lang="en-US" sz="2800" dirty="0"/>
              <a:t>0-5 pts – 3 candy</a:t>
            </a:r>
          </a:p>
          <a:p>
            <a:r>
              <a:rPr lang="en-US" sz="2800" dirty="0"/>
              <a:t>5-10 pts – 2 candy</a:t>
            </a:r>
          </a:p>
          <a:p>
            <a:r>
              <a:rPr lang="en-US" sz="2800" dirty="0"/>
              <a:t>11+ pts – 1 candy</a:t>
            </a:r>
          </a:p>
        </p:txBody>
      </p:sp>
      <p:pic>
        <p:nvPicPr>
          <p:cNvPr id="5" name="Picture 4" descr="A picture containing text&#10;&#10;Description automatically generated">
            <a:extLst>
              <a:ext uri="{FF2B5EF4-FFF2-40B4-BE49-F238E27FC236}">
                <a16:creationId xmlns:a16="http://schemas.microsoft.com/office/drawing/2014/main" id="{43BCBC7C-EF95-1D3C-EDAC-2A70B7138A83}"/>
              </a:ext>
            </a:extLst>
          </p:cNvPr>
          <p:cNvPicPr>
            <a:picLocks noChangeAspect="1"/>
          </p:cNvPicPr>
          <p:nvPr/>
        </p:nvPicPr>
        <p:blipFill>
          <a:blip r:embed="rId3"/>
          <a:stretch>
            <a:fillRect/>
          </a:stretch>
        </p:blipFill>
        <p:spPr>
          <a:xfrm>
            <a:off x="5248836" y="411480"/>
            <a:ext cx="6035040" cy="6035040"/>
          </a:xfrm>
          <a:prstGeom prst="rect">
            <a:avLst/>
          </a:prstGeom>
        </p:spPr>
      </p:pic>
      <p:sp>
        <p:nvSpPr>
          <p:cNvPr id="6" name="TextBox 5">
            <a:extLst>
              <a:ext uri="{FF2B5EF4-FFF2-40B4-BE49-F238E27FC236}">
                <a16:creationId xmlns:a16="http://schemas.microsoft.com/office/drawing/2014/main" id="{D67923DF-D957-CC9B-02C0-4A5F36BECE0B}"/>
              </a:ext>
            </a:extLst>
          </p:cNvPr>
          <p:cNvSpPr txBox="1"/>
          <p:nvPr/>
        </p:nvSpPr>
        <p:spPr>
          <a:xfrm>
            <a:off x="617838" y="411480"/>
            <a:ext cx="4055633" cy="1938992"/>
          </a:xfrm>
          <a:prstGeom prst="rect">
            <a:avLst/>
          </a:prstGeom>
          <a:noFill/>
        </p:spPr>
        <p:txBody>
          <a:bodyPr wrap="square" rtlCol="0">
            <a:spAutoFit/>
          </a:bodyPr>
          <a:lstStyle/>
          <a:p>
            <a:r>
              <a:rPr lang="en-US" sz="6000" dirty="0"/>
              <a:t>Let’s Play a Quick Game</a:t>
            </a:r>
          </a:p>
        </p:txBody>
      </p:sp>
    </p:spTree>
    <p:extLst>
      <p:ext uri="{BB962C8B-B14F-4D97-AF65-F5344CB8AC3E}">
        <p14:creationId xmlns:p14="http://schemas.microsoft.com/office/powerpoint/2010/main" val="543050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B33DA77-8308-32BD-EA3F-0D4966C80D51}"/>
              </a:ext>
            </a:extLst>
          </p:cNvPr>
          <p:cNvPicPr>
            <a:picLocks noChangeAspect="1"/>
          </p:cNvPicPr>
          <p:nvPr/>
        </p:nvPicPr>
        <p:blipFill>
          <a:blip r:embed="rId3"/>
          <a:stretch>
            <a:fillRect/>
          </a:stretch>
        </p:blipFill>
        <p:spPr>
          <a:xfrm>
            <a:off x="0" y="23647"/>
            <a:ext cx="12252252" cy="6834353"/>
          </a:xfrm>
          <a:prstGeom prst="rect">
            <a:avLst/>
          </a:prstGeom>
        </p:spPr>
      </p:pic>
    </p:spTree>
    <p:extLst>
      <p:ext uri="{BB962C8B-B14F-4D97-AF65-F5344CB8AC3E}">
        <p14:creationId xmlns:p14="http://schemas.microsoft.com/office/powerpoint/2010/main" val="3811173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4A45A15-ABE3-DF1D-36DA-03E639FF35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7477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F19882EE-6369-B659-22D2-8EC1F2BEF4E4}"/>
              </a:ext>
            </a:extLst>
          </p:cNvPr>
          <p:cNvPicPr>
            <a:picLocks noChangeAspect="1"/>
          </p:cNvPicPr>
          <p:nvPr/>
        </p:nvPicPr>
        <p:blipFill>
          <a:blip r:embed="rId3"/>
          <a:stretch>
            <a:fillRect/>
          </a:stretch>
        </p:blipFill>
        <p:spPr>
          <a:xfrm>
            <a:off x="0" y="-1"/>
            <a:ext cx="12202678" cy="6858001"/>
          </a:xfrm>
          <a:prstGeom prst="rect">
            <a:avLst/>
          </a:prstGeom>
        </p:spPr>
      </p:pic>
    </p:spTree>
    <p:extLst>
      <p:ext uri="{BB962C8B-B14F-4D97-AF65-F5344CB8AC3E}">
        <p14:creationId xmlns:p14="http://schemas.microsoft.com/office/powerpoint/2010/main" val="2234257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riting implement, pencil, stationary, pen&#10;&#10;Description automatically generated">
            <a:extLst>
              <a:ext uri="{FF2B5EF4-FFF2-40B4-BE49-F238E27FC236}">
                <a16:creationId xmlns:a16="http://schemas.microsoft.com/office/drawing/2014/main" id="{C54FF4A3-A348-BDC7-1E51-64F89705889E}"/>
              </a:ext>
            </a:extLst>
          </p:cNvPr>
          <p:cNvPicPr>
            <a:picLocks noChangeAspect="1"/>
          </p:cNvPicPr>
          <p:nvPr/>
        </p:nvPicPr>
        <p:blipFill>
          <a:blip r:embed="rId2"/>
          <a:stretch>
            <a:fillRect/>
          </a:stretch>
        </p:blipFill>
        <p:spPr>
          <a:xfrm>
            <a:off x="-1" y="-1"/>
            <a:ext cx="12192001" cy="6936827"/>
          </a:xfrm>
          <a:prstGeom prst="rect">
            <a:avLst/>
          </a:prstGeom>
        </p:spPr>
      </p:pic>
      <p:sp>
        <p:nvSpPr>
          <p:cNvPr id="2" name="TextBox 1">
            <a:extLst>
              <a:ext uri="{FF2B5EF4-FFF2-40B4-BE49-F238E27FC236}">
                <a16:creationId xmlns:a16="http://schemas.microsoft.com/office/drawing/2014/main" id="{D0841675-A02E-0694-ADD8-312BDFA52E1C}"/>
              </a:ext>
            </a:extLst>
          </p:cNvPr>
          <p:cNvSpPr txBox="1"/>
          <p:nvPr/>
        </p:nvSpPr>
        <p:spPr>
          <a:xfrm>
            <a:off x="2596055" y="1912882"/>
            <a:ext cx="7430814" cy="4431983"/>
          </a:xfrm>
          <a:prstGeom prst="rect">
            <a:avLst/>
          </a:prstGeom>
          <a:noFill/>
        </p:spPr>
        <p:txBody>
          <a:bodyPr wrap="square" rtlCol="0">
            <a:spAutoFit/>
          </a:bodyPr>
          <a:lstStyle/>
          <a:p>
            <a:r>
              <a:rPr lang="en-US" sz="2400" dirty="0"/>
              <a:t>Would you like to share some tips that worked for you about Family Engagement / Partnership?  </a:t>
            </a:r>
          </a:p>
          <a:p>
            <a:endParaRPr lang="en-US" sz="2400" dirty="0"/>
          </a:p>
          <a:p>
            <a:r>
              <a:rPr lang="en-US" sz="2400" dirty="0"/>
              <a:t>Tell me how you’re going to take this information and run with it! </a:t>
            </a:r>
          </a:p>
          <a:p>
            <a:endParaRPr lang="en-US" sz="2400" dirty="0"/>
          </a:p>
          <a:p>
            <a:r>
              <a:rPr lang="en-US" sz="2400" dirty="0"/>
              <a:t>Who’s coming to the SPIN Conference in April? </a:t>
            </a:r>
            <a:r>
              <a:rPr lang="en-US" sz="2400" dirty="0">
                <a:sym typeface="Wingdings" pitchFamily="2" charset="2"/>
              </a:rPr>
              <a:t></a:t>
            </a:r>
          </a:p>
          <a:p>
            <a:endParaRPr lang="en-US" sz="2400" dirty="0">
              <a:sym typeface="Wingdings" pitchFamily="2" charset="2"/>
            </a:endParaRPr>
          </a:p>
          <a:p>
            <a:r>
              <a:rPr lang="en-US" sz="2400" dirty="0">
                <a:sym typeface="Wingdings" pitchFamily="2" charset="2"/>
              </a:rPr>
              <a:t>What questions do you have?  Lets talk story! </a:t>
            </a:r>
          </a:p>
          <a:p>
            <a:endParaRPr lang="en-US" sz="2400" dirty="0">
              <a:sym typeface="Wingdings" pitchFamily="2" charset="2"/>
            </a:endParaRPr>
          </a:p>
          <a:p>
            <a:r>
              <a:rPr lang="en-US" sz="2400" dirty="0">
                <a:sym typeface="Wingdings" pitchFamily="2" charset="2"/>
              </a:rPr>
              <a:t>SPIN is a resource for parents AND professionals! Call us!</a:t>
            </a:r>
          </a:p>
          <a:p>
            <a:endParaRPr lang="en-US" dirty="0"/>
          </a:p>
        </p:txBody>
      </p:sp>
    </p:spTree>
    <p:extLst>
      <p:ext uri="{BB962C8B-B14F-4D97-AF65-F5344CB8AC3E}">
        <p14:creationId xmlns:p14="http://schemas.microsoft.com/office/powerpoint/2010/main" val="2315775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 vector graphics&#10;&#10;Description automatically generated">
            <a:extLst>
              <a:ext uri="{FF2B5EF4-FFF2-40B4-BE49-F238E27FC236}">
                <a16:creationId xmlns:a16="http://schemas.microsoft.com/office/drawing/2014/main" id="{7BB185B4-4F4F-48AA-8C11-0CB434712CAA}"/>
              </a:ext>
            </a:extLst>
          </p:cNvPr>
          <p:cNvPicPr>
            <a:picLocks noChangeAspect="1"/>
          </p:cNvPicPr>
          <p:nvPr/>
        </p:nvPicPr>
        <p:blipFill>
          <a:blip r:embed="rId2"/>
          <a:stretch>
            <a:fillRect/>
          </a:stretch>
        </p:blipFill>
        <p:spPr>
          <a:xfrm>
            <a:off x="1989959" y="249620"/>
            <a:ext cx="7772400" cy="4371975"/>
          </a:xfrm>
          <a:prstGeom prst="rect">
            <a:avLst/>
          </a:prstGeom>
        </p:spPr>
      </p:pic>
      <p:sp>
        <p:nvSpPr>
          <p:cNvPr id="4" name="TextBox 3">
            <a:extLst>
              <a:ext uri="{FF2B5EF4-FFF2-40B4-BE49-F238E27FC236}">
                <a16:creationId xmlns:a16="http://schemas.microsoft.com/office/drawing/2014/main" id="{2D20F843-B21F-E75E-BD86-FAD447031C4B}"/>
              </a:ext>
            </a:extLst>
          </p:cNvPr>
          <p:cNvSpPr txBox="1"/>
          <p:nvPr/>
        </p:nvSpPr>
        <p:spPr>
          <a:xfrm>
            <a:off x="1714062" y="3930724"/>
            <a:ext cx="8324193" cy="2677656"/>
          </a:xfrm>
          <a:prstGeom prst="rect">
            <a:avLst/>
          </a:prstGeom>
          <a:noFill/>
        </p:spPr>
        <p:txBody>
          <a:bodyPr wrap="square" rtlCol="0">
            <a:spAutoFit/>
          </a:bodyPr>
          <a:lstStyle/>
          <a:p>
            <a:pPr algn="ctr"/>
            <a:r>
              <a:rPr lang="en-US" sz="2400" dirty="0"/>
              <a:t>Susan Rocco – </a:t>
            </a:r>
            <a:r>
              <a:rPr lang="en-US" sz="2400" dirty="0">
                <a:hlinkClick r:id="rId3"/>
              </a:rPr>
              <a:t>susan.rocco@doh.Hawaii.gov</a:t>
            </a:r>
            <a:endParaRPr lang="en-US" sz="2400" dirty="0"/>
          </a:p>
          <a:p>
            <a:pPr algn="ctr"/>
            <a:r>
              <a:rPr lang="en-US" sz="2400" dirty="0"/>
              <a:t>Amanda Kaahanui – </a:t>
            </a:r>
            <a:r>
              <a:rPr lang="en-US" sz="2400" dirty="0">
                <a:hlinkClick r:id="rId4"/>
              </a:rPr>
              <a:t>amanda.Kaahanui@doh.Hawaii.gov</a:t>
            </a:r>
            <a:r>
              <a:rPr lang="en-US" sz="2400" dirty="0"/>
              <a:t> </a:t>
            </a:r>
          </a:p>
          <a:p>
            <a:pPr algn="ctr"/>
            <a:endParaRPr lang="en-US" sz="2400" dirty="0"/>
          </a:p>
          <a:p>
            <a:pPr algn="ctr"/>
            <a:r>
              <a:rPr lang="en-US" sz="2400" dirty="0">
                <a:hlinkClick r:id="rId5"/>
              </a:rPr>
              <a:t>www.SPINconference.org</a:t>
            </a:r>
            <a:r>
              <a:rPr lang="en-US" sz="2400" dirty="0"/>
              <a:t> </a:t>
            </a:r>
          </a:p>
          <a:p>
            <a:pPr algn="ctr"/>
            <a:r>
              <a:rPr lang="en-US" sz="2400" dirty="0">
                <a:hlinkClick r:id="rId6"/>
              </a:rPr>
              <a:t>www.SPINhawaii.org</a:t>
            </a:r>
            <a:r>
              <a:rPr lang="en-US" sz="2400" dirty="0"/>
              <a:t> </a:t>
            </a:r>
          </a:p>
          <a:p>
            <a:pPr algn="ctr"/>
            <a:endParaRPr lang="en-US" sz="2400" dirty="0"/>
          </a:p>
          <a:p>
            <a:pPr algn="ctr"/>
            <a:r>
              <a:rPr lang="en-US" sz="2400" dirty="0"/>
              <a:t>808-586-8126</a:t>
            </a:r>
          </a:p>
        </p:txBody>
      </p:sp>
      <p:pic>
        <p:nvPicPr>
          <p:cNvPr id="6" name="Picture 5">
            <a:extLst>
              <a:ext uri="{FF2B5EF4-FFF2-40B4-BE49-F238E27FC236}">
                <a16:creationId xmlns:a16="http://schemas.microsoft.com/office/drawing/2014/main" id="{3F9D3C3C-C6EE-2BBF-5FF0-07D3FE1984FF}"/>
              </a:ext>
            </a:extLst>
          </p:cNvPr>
          <p:cNvPicPr>
            <a:picLocks noChangeAspect="1"/>
          </p:cNvPicPr>
          <p:nvPr/>
        </p:nvPicPr>
        <p:blipFill>
          <a:blip r:embed="rId7"/>
          <a:stretch>
            <a:fillRect/>
          </a:stretch>
        </p:blipFill>
        <p:spPr>
          <a:xfrm>
            <a:off x="61258" y="3605048"/>
            <a:ext cx="2092487" cy="2285343"/>
          </a:xfrm>
          <a:prstGeom prst="rect">
            <a:avLst/>
          </a:prstGeom>
        </p:spPr>
      </p:pic>
    </p:spTree>
    <p:extLst>
      <p:ext uri="{BB962C8B-B14F-4D97-AF65-F5344CB8AC3E}">
        <p14:creationId xmlns:p14="http://schemas.microsoft.com/office/powerpoint/2010/main" val="8042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96F7B4-3DC0-9166-7E79-4CA3CDBE03A6}"/>
              </a:ext>
            </a:extLst>
          </p:cNvPr>
          <p:cNvSpPr txBox="1"/>
          <p:nvPr/>
        </p:nvSpPr>
        <p:spPr>
          <a:xfrm>
            <a:off x="150607" y="5739364"/>
            <a:ext cx="11890785" cy="954107"/>
          </a:xfrm>
          <a:prstGeom prst="rect">
            <a:avLst/>
          </a:prstGeom>
          <a:noFill/>
        </p:spPr>
        <p:txBody>
          <a:bodyPr wrap="square" rtlCol="0">
            <a:spAutoFit/>
          </a:bodyPr>
          <a:lstStyle/>
          <a:p>
            <a:r>
              <a:rPr lang="en-US" sz="1400" dirty="0">
                <a:solidFill>
                  <a:srgbClr val="FF8AD8"/>
                </a:solidFill>
              </a:rPr>
              <a:t>Above graphic and Family-School Partnership checklist available at:</a:t>
            </a:r>
          </a:p>
          <a:p>
            <a:r>
              <a:rPr lang="en-US" sz="1400" dirty="0">
                <a:hlinkClick r:id="rId3"/>
              </a:rPr>
              <a:t>https://familyengagement.nipissingu.ca/2014/10/23/partnership-engagement-involvement-is-it-really-just-semantics/</a:t>
            </a:r>
            <a:r>
              <a:rPr lang="en-US" sz="1400" dirty="0"/>
              <a:t> </a:t>
            </a:r>
          </a:p>
          <a:p>
            <a:r>
              <a:rPr lang="en-US" sz="1400" dirty="0">
                <a:solidFill>
                  <a:srgbClr val="FF8AD8"/>
                </a:solidFill>
              </a:rPr>
              <a:t>National PTA Standards on Family-School Partnerships</a:t>
            </a:r>
          </a:p>
          <a:p>
            <a:r>
              <a:rPr lang="en-US" sz="1400" dirty="0">
                <a:hlinkClick r:id="rId4"/>
              </a:rPr>
              <a:t>https://www.pta.org/home/run-your-pta/family-school-partnerships</a:t>
            </a:r>
            <a:r>
              <a:rPr lang="en-US" sz="1400" dirty="0"/>
              <a:t> </a:t>
            </a:r>
          </a:p>
        </p:txBody>
      </p:sp>
      <p:pic>
        <p:nvPicPr>
          <p:cNvPr id="4" name="Picture 3" descr="Text, letter&#10;&#10;Description automatically generated">
            <a:extLst>
              <a:ext uri="{FF2B5EF4-FFF2-40B4-BE49-F238E27FC236}">
                <a16:creationId xmlns:a16="http://schemas.microsoft.com/office/drawing/2014/main" id="{6194134C-DC47-2277-FE7E-DA9DDD3D04DC}"/>
              </a:ext>
            </a:extLst>
          </p:cNvPr>
          <p:cNvPicPr>
            <a:picLocks noChangeAspect="1"/>
          </p:cNvPicPr>
          <p:nvPr/>
        </p:nvPicPr>
        <p:blipFill>
          <a:blip r:embed="rId5"/>
          <a:stretch>
            <a:fillRect/>
          </a:stretch>
        </p:blipFill>
        <p:spPr>
          <a:xfrm>
            <a:off x="2257911" y="1510515"/>
            <a:ext cx="7053610" cy="2953428"/>
          </a:xfrm>
          <a:prstGeom prst="rect">
            <a:avLst/>
          </a:prstGeom>
        </p:spPr>
      </p:pic>
      <p:sp>
        <p:nvSpPr>
          <p:cNvPr id="3" name="TextBox 2">
            <a:extLst>
              <a:ext uri="{FF2B5EF4-FFF2-40B4-BE49-F238E27FC236}">
                <a16:creationId xmlns:a16="http://schemas.microsoft.com/office/drawing/2014/main" id="{4ADC0201-B229-E35F-A6EF-FD9373E455EC}"/>
              </a:ext>
            </a:extLst>
          </p:cNvPr>
          <p:cNvSpPr txBox="1"/>
          <p:nvPr/>
        </p:nvSpPr>
        <p:spPr>
          <a:xfrm>
            <a:off x="931254" y="322730"/>
            <a:ext cx="9445214" cy="1015663"/>
          </a:xfrm>
          <a:prstGeom prst="rect">
            <a:avLst/>
          </a:prstGeom>
          <a:noFill/>
        </p:spPr>
        <p:txBody>
          <a:bodyPr wrap="square" rtlCol="0">
            <a:spAutoFit/>
          </a:bodyPr>
          <a:lstStyle/>
          <a:p>
            <a:pPr algn="ctr"/>
            <a:r>
              <a:rPr lang="en-US" sz="6000" dirty="0"/>
              <a:t>What’s in a Name?</a:t>
            </a:r>
          </a:p>
        </p:txBody>
      </p:sp>
      <p:graphicFrame>
        <p:nvGraphicFramePr>
          <p:cNvPr id="7" name="Diagram 6">
            <a:extLst>
              <a:ext uri="{FF2B5EF4-FFF2-40B4-BE49-F238E27FC236}">
                <a16:creationId xmlns:a16="http://schemas.microsoft.com/office/drawing/2014/main" id="{D7EAF1C8-6403-4E00-DF9C-F42EEB2EE636}"/>
              </a:ext>
            </a:extLst>
          </p:cNvPr>
          <p:cNvGraphicFramePr/>
          <p:nvPr>
            <p:extLst>
              <p:ext uri="{D42A27DB-BD31-4B8C-83A1-F6EECF244321}">
                <p14:modId xmlns:p14="http://schemas.microsoft.com/office/powerpoint/2010/main" val="1140087859"/>
              </p:ext>
            </p:extLst>
          </p:nvPr>
        </p:nvGraphicFramePr>
        <p:xfrm>
          <a:off x="2257911" y="3746987"/>
          <a:ext cx="7053610" cy="27093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descr="A picture containing writing implement, pencil, stationary, pen&#10;&#10;Description automatically generated">
            <a:extLst>
              <a:ext uri="{FF2B5EF4-FFF2-40B4-BE49-F238E27FC236}">
                <a16:creationId xmlns:a16="http://schemas.microsoft.com/office/drawing/2014/main" id="{AC04E2D0-0807-3268-3B6E-05F060A73ED0}"/>
              </a:ext>
            </a:extLst>
          </p:cNvPr>
          <p:cNvPicPr>
            <a:picLocks noChangeAspect="1"/>
          </p:cNvPicPr>
          <p:nvPr/>
        </p:nvPicPr>
        <p:blipFill rotWithShape="1">
          <a:blip r:embed="rId11"/>
          <a:srcRect l="12569" r="-329" b="52329"/>
          <a:stretch/>
        </p:blipFill>
        <p:spPr>
          <a:xfrm rot="5400000">
            <a:off x="7543640" y="2209641"/>
            <a:ext cx="6825153" cy="2471566"/>
          </a:xfrm>
          <a:prstGeom prst="rect">
            <a:avLst/>
          </a:prstGeom>
        </p:spPr>
      </p:pic>
    </p:spTree>
    <p:extLst>
      <p:ext uri="{BB962C8B-B14F-4D97-AF65-F5344CB8AC3E}">
        <p14:creationId xmlns:p14="http://schemas.microsoft.com/office/powerpoint/2010/main" val="2748094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311A1-7ACC-3FAF-5B52-E5570B8AE600}"/>
              </a:ext>
            </a:extLst>
          </p:cNvPr>
          <p:cNvSpPr>
            <a:spLocks noGrp="1"/>
          </p:cNvSpPr>
          <p:nvPr>
            <p:ph type="title"/>
          </p:nvPr>
        </p:nvSpPr>
        <p:spPr>
          <a:xfrm>
            <a:off x="838200" y="208801"/>
            <a:ext cx="10515600" cy="1325563"/>
          </a:xfrm>
        </p:spPr>
        <p:txBody>
          <a:bodyPr>
            <a:noAutofit/>
          </a:bodyPr>
          <a:lstStyle/>
          <a:p>
            <a:pPr algn="ctr"/>
            <a:r>
              <a:rPr lang="en-US" dirty="0">
                <a:solidFill>
                  <a:srgbClr val="16BEC9"/>
                </a:solidFill>
              </a:rPr>
              <a:t>Involvement</a:t>
            </a:r>
            <a:r>
              <a:rPr lang="en-US" dirty="0"/>
              <a:t>, Engagement, Partnership</a:t>
            </a:r>
            <a:br>
              <a:rPr lang="en-US" dirty="0"/>
            </a:br>
            <a:r>
              <a:rPr lang="en-US" dirty="0"/>
              <a:t>What’s the difference?</a:t>
            </a:r>
          </a:p>
        </p:txBody>
      </p:sp>
      <p:pic>
        <p:nvPicPr>
          <p:cNvPr id="5" name="Content Placeholder 4" descr="A picture containing text, businesscard&#10;&#10;Description automatically generated">
            <a:extLst>
              <a:ext uri="{FF2B5EF4-FFF2-40B4-BE49-F238E27FC236}">
                <a16:creationId xmlns:a16="http://schemas.microsoft.com/office/drawing/2014/main" id="{0599F6A6-63DD-A46B-86F6-FECE6098DE64}"/>
              </a:ext>
            </a:extLst>
          </p:cNvPr>
          <p:cNvPicPr>
            <a:picLocks noGrp="1" noChangeAspect="1"/>
          </p:cNvPicPr>
          <p:nvPr>
            <p:ph idx="1"/>
          </p:nvPr>
        </p:nvPicPr>
        <p:blipFill rotWithShape="1">
          <a:blip r:embed="rId3"/>
          <a:srcRect l="12647" t="21076" r="14113" b="43146"/>
          <a:stretch/>
        </p:blipFill>
        <p:spPr>
          <a:xfrm>
            <a:off x="2240903" y="2089485"/>
            <a:ext cx="4959231" cy="1816944"/>
          </a:xfrm>
        </p:spPr>
      </p:pic>
      <p:sp>
        <p:nvSpPr>
          <p:cNvPr id="6" name="TextBox 5">
            <a:extLst>
              <a:ext uri="{FF2B5EF4-FFF2-40B4-BE49-F238E27FC236}">
                <a16:creationId xmlns:a16="http://schemas.microsoft.com/office/drawing/2014/main" id="{2CFE2548-8573-97E2-B86B-719319A18EC0}"/>
              </a:ext>
            </a:extLst>
          </p:cNvPr>
          <p:cNvSpPr txBox="1"/>
          <p:nvPr/>
        </p:nvSpPr>
        <p:spPr>
          <a:xfrm>
            <a:off x="7414530" y="1982294"/>
            <a:ext cx="438748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Open house night</a:t>
            </a:r>
          </a:p>
          <a:p>
            <a:pPr marL="285750" indent="-285750">
              <a:buFont typeface="Arial" panose="020B0604020202020204" pitchFamily="34" charset="0"/>
              <a:buChar char="•"/>
            </a:pPr>
            <a:r>
              <a:rPr lang="en-US" dirty="0"/>
              <a:t>Field Trip Chaperone</a:t>
            </a:r>
          </a:p>
          <a:p>
            <a:pPr marL="285750" indent="-285750">
              <a:buFont typeface="Arial" panose="020B0604020202020204" pitchFamily="34" charset="0"/>
              <a:buChar char="•"/>
            </a:pPr>
            <a:r>
              <a:rPr lang="en-US" dirty="0"/>
              <a:t>School  Fair (bring a treat to sell)</a:t>
            </a:r>
          </a:p>
          <a:p>
            <a:pPr marL="285750" indent="-285750">
              <a:buFont typeface="Arial" panose="020B0604020202020204" pitchFamily="34" charset="0"/>
              <a:buChar char="•"/>
            </a:pPr>
            <a:r>
              <a:rPr lang="en-US" dirty="0"/>
              <a:t>Volunteer in the classroom</a:t>
            </a:r>
          </a:p>
          <a:p>
            <a:pPr marL="285750" indent="-285750">
              <a:buFont typeface="Arial" panose="020B0604020202020204" pitchFamily="34" charset="0"/>
              <a:buChar char="•"/>
            </a:pPr>
            <a:r>
              <a:rPr lang="en-US" dirty="0"/>
              <a:t>Science Night (or any other “night”) as fun </a:t>
            </a:r>
            <a:r>
              <a:rPr lang="en-US" dirty="0">
                <a:solidFill>
                  <a:srgbClr val="16BEC9"/>
                </a:solidFill>
              </a:rPr>
              <a:t>activities to do</a:t>
            </a:r>
          </a:p>
          <a:p>
            <a:pPr marL="285750" indent="-285750">
              <a:buFont typeface="Arial" panose="020B0604020202020204" pitchFamily="34" charset="0"/>
              <a:buChar char="•"/>
            </a:pPr>
            <a:r>
              <a:rPr lang="en-US" dirty="0"/>
              <a:t>PTSA member</a:t>
            </a:r>
          </a:p>
          <a:p>
            <a:pPr marL="285750" indent="-285750">
              <a:buFont typeface="Arial" panose="020B0604020202020204" pitchFamily="34" charset="0"/>
              <a:buChar char="•"/>
            </a:pPr>
            <a:r>
              <a:rPr lang="en-US" dirty="0"/>
              <a:t>Reads newsletters or the website for info</a:t>
            </a:r>
          </a:p>
        </p:txBody>
      </p:sp>
      <p:sp>
        <p:nvSpPr>
          <p:cNvPr id="8" name="TextBox 7">
            <a:extLst>
              <a:ext uri="{FF2B5EF4-FFF2-40B4-BE49-F238E27FC236}">
                <a16:creationId xmlns:a16="http://schemas.microsoft.com/office/drawing/2014/main" id="{A2199A1F-80A7-DE74-4526-2B96A9FA544E}"/>
              </a:ext>
            </a:extLst>
          </p:cNvPr>
          <p:cNvSpPr txBox="1"/>
          <p:nvPr/>
        </p:nvSpPr>
        <p:spPr>
          <a:xfrm>
            <a:off x="838200" y="2383496"/>
            <a:ext cx="1507524" cy="1200329"/>
          </a:xfrm>
          <a:prstGeom prst="rect">
            <a:avLst/>
          </a:prstGeom>
          <a:noFill/>
        </p:spPr>
        <p:txBody>
          <a:bodyPr wrap="square" rtlCol="0">
            <a:spAutoFit/>
          </a:bodyPr>
          <a:lstStyle/>
          <a:p>
            <a:r>
              <a:rPr lang="en-US" dirty="0"/>
              <a:t>The </a:t>
            </a:r>
            <a:r>
              <a:rPr lang="en-US" dirty="0">
                <a:solidFill>
                  <a:srgbClr val="16BEC9"/>
                </a:solidFill>
              </a:rPr>
              <a:t>school</a:t>
            </a:r>
            <a:r>
              <a:rPr lang="en-US" dirty="0"/>
              <a:t> decides how a parent can be involved</a:t>
            </a:r>
          </a:p>
        </p:txBody>
      </p:sp>
      <p:sp>
        <p:nvSpPr>
          <p:cNvPr id="11" name="TextBox 10">
            <a:extLst>
              <a:ext uri="{FF2B5EF4-FFF2-40B4-BE49-F238E27FC236}">
                <a16:creationId xmlns:a16="http://schemas.microsoft.com/office/drawing/2014/main" id="{9AA1C4F5-366E-8945-35EE-1BA248CF66F4}"/>
              </a:ext>
            </a:extLst>
          </p:cNvPr>
          <p:cNvSpPr txBox="1"/>
          <p:nvPr/>
        </p:nvSpPr>
        <p:spPr>
          <a:xfrm>
            <a:off x="1364447" y="4461550"/>
            <a:ext cx="9781348" cy="2031325"/>
          </a:xfrm>
          <a:prstGeom prst="rect">
            <a:avLst/>
          </a:prstGeom>
          <a:noFill/>
        </p:spPr>
        <p:txBody>
          <a:bodyPr wrap="square">
            <a:spAutoFit/>
          </a:bodyPr>
          <a:lstStyle/>
          <a:p>
            <a:r>
              <a:rPr lang="en-US" dirty="0"/>
              <a:t>Oftentimes, it is the school that establishes the context of the relationship it will have with parents by determining what initiatives, goals, and needs will be addressed. </a:t>
            </a:r>
            <a:r>
              <a:rPr lang="en-US" dirty="0">
                <a:solidFill>
                  <a:srgbClr val="16BEC9"/>
                </a:solidFill>
              </a:rPr>
              <a:t>The parents participate in these endeavors; however, their voices are often removed from the process. </a:t>
            </a:r>
            <a:r>
              <a:rPr lang="en-US" dirty="0"/>
              <a:t>This outcome is acceptable as “almost all the research says that any kind of increased parent interest and support of students can help” (</a:t>
            </a:r>
            <a:r>
              <a:rPr lang="en-US" dirty="0" err="1"/>
              <a:t>Ferlazzo</a:t>
            </a:r>
            <a:r>
              <a:rPr lang="en-US" dirty="0"/>
              <a:t> 2011).</a:t>
            </a:r>
          </a:p>
          <a:p>
            <a:endParaRPr lang="en-US" dirty="0"/>
          </a:p>
          <a:p>
            <a:r>
              <a:rPr lang="en-US" dirty="0">
                <a:hlinkClick r:id="rId4"/>
              </a:rPr>
              <a:t>https://parents4publicschools.org/family-involvement-vs-family-engagement-whats-the-difference/</a:t>
            </a:r>
            <a:r>
              <a:rPr lang="en-US" dirty="0"/>
              <a:t> </a:t>
            </a:r>
          </a:p>
        </p:txBody>
      </p:sp>
    </p:spTree>
    <p:extLst>
      <p:ext uri="{BB962C8B-B14F-4D97-AF65-F5344CB8AC3E}">
        <p14:creationId xmlns:p14="http://schemas.microsoft.com/office/powerpoint/2010/main" val="3281354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A433B-C21B-36BA-3437-F814A7C16790}"/>
              </a:ext>
            </a:extLst>
          </p:cNvPr>
          <p:cNvSpPr>
            <a:spLocks noGrp="1"/>
          </p:cNvSpPr>
          <p:nvPr>
            <p:ph type="title"/>
          </p:nvPr>
        </p:nvSpPr>
        <p:spPr>
          <a:xfrm>
            <a:off x="838200" y="208801"/>
            <a:ext cx="10515600" cy="1325563"/>
          </a:xfrm>
        </p:spPr>
        <p:txBody>
          <a:bodyPr>
            <a:noAutofit/>
          </a:bodyPr>
          <a:lstStyle/>
          <a:p>
            <a:pPr algn="ctr"/>
            <a:r>
              <a:rPr lang="en-US" dirty="0"/>
              <a:t>Involvement, </a:t>
            </a:r>
            <a:r>
              <a:rPr lang="en-US" dirty="0">
                <a:solidFill>
                  <a:srgbClr val="FF9300"/>
                </a:solidFill>
              </a:rPr>
              <a:t>Engagement</a:t>
            </a:r>
            <a:r>
              <a:rPr lang="en-US" dirty="0"/>
              <a:t>, Partnership</a:t>
            </a:r>
            <a:br>
              <a:rPr lang="en-US" dirty="0"/>
            </a:br>
            <a:r>
              <a:rPr lang="en-US" dirty="0"/>
              <a:t>What’s the difference?</a:t>
            </a:r>
          </a:p>
        </p:txBody>
      </p:sp>
      <p:pic>
        <p:nvPicPr>
          <p:cNvPr id="5" name="Content Placeholder 4" descr="A picture containing text, businesscard&#10;&#10;Description automatically generated">
            <a:extLst>
              <a:ext uri="{FF2B5EF4-FFF2-40B4-BE49-F238E27FC236}">
                <a16:creationId xmlns:a16="http://schemas.microsoft.com/office/drawing/2014/main" id="{0599F6A6-63DD-A46B-86F6-FECE6098DE64}"/>
              </a:ext>
            </a:extLst>
          </p:cNvPr>
          <p:cNvPicPr>
            <a:picLocks noGrp="1" noChangeAspect="1"/>
          </p:cNvPicPr>
          <p:nvPr>
            <p:ph idx="1"/>
          </p:nvPr>
        </p:nvPicPr>
        <p:blipFill rotWithShape="1">
          <a:blip r:embed="rId3"/>
          <a:srcRect l="13160" t="57010" r="13785" b="8894"/>
          <a:stretch/>
        </p:blipFill>
        <p:spPr>
          <a:xfrm>
            <a:off x="2232541" y="2090887"/>
            <a:ext cx="4908243" cy="1724297"/>
          </a:xfrm>
        </p:spPr>
      </p:pic>
      <p:sp>
        <p:nvSpPr>
          <p:cNvPr id="7" name="TextBox 6">
            <a:extLst>
              <a:ext uri="{FF2B5EF4-FFF2-40B4-BE49-F238E27FC236}">
                <a16:creationId xmlns:a16="http://schemas.microsoft.com/office/drawing/2014/main" id="{3A6840ED-65AB-E30D-C67E-A021AB56EA12}"/>
              </a:ext>
            </a:extLst>
          </p:cNvPr>
          <p:cNvSpPr txBox="1"/>
          <p:nvPr/>
        </p:nvSpPr>
        <p:spPr>
          <a:xfrm>
            <a:off x="7058962" y="1680538"/>
            <a:ext cx="490824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Ask parents how they would like to be a partner with the school – then work with them to make it happen</a:t>
            </a:r>
          </a:p>
          <a:p>
            <a:pPr marL="285750" indent="-285750">
              <a:buFont typeface="Arial" panose="020B0604020202020204" pitchFamily="34" charset="0"/>
              <a:buChar char="•"/>
            </a:pPr>
            <a:r>
              <a:rPr lang="en-US" dirty="0"/>
              <a:t>Parents as guest speakers or co-presenters</a:t>
            </a:r>
          </a:p>
          <a:p>
            <a:pPr marL="285750" indent="-285750">
              <a:buFont typeface="Arial" panose="020B0604020202020204" pitchFamily="34" charset="0"/>
              <a:buChar char="•"/>
            </a:pPr>
            <a:r>
              <a:rPr lang="en-US" dirty="0"/>
              <a:t>Math Night (or any night) that </a:t>
            </a:r>
            <a:r>
              <a:rPr lang="en-US" dirty="0">
                <a:solidFill>
                  <a:srgbClr val="FF9300"/>
                </a:solidFill>
              </a:rPr>
              <a:t>teaches</a:t>
            </a:r>
            <a:r>
              <a:rPr lang="en-US" dirty="0"/>
              <a:t> parents how to do homework with their kids</a:t>
            </a:r>
          </a:p>
          <a:p>
            <a:pPr marL="285750" indent="-285750">
              <a:buFont typeface="Arial" panose="020B0604020202020204" pitchFamily="34" charset="0"/>
              <a:buChar char="•"/>
            </a:pPr>
            <a:r>
              <a:rPr lang="en-US" dirty="0"/>
              <a:t>Active PTSA members &amp; leaders</a:t>
            </a:r>
          </a:p>
          <a:p>
            <a:pPr marL="285750" indent="-285750">
              <a:buFont typeface="Arial" panose="020B0604020202020204" pitchFamily="34" charset="0"/>
              <a:buChar char="•"/>
            </a:pPr>
            <a:r>
              <a:rPr lang="en-US" dirty="0"/>
              <a:t>Encourage SCC participation, even if you have a parent on your council, invite others to join</a:t>
            </a:r>
          </a:p>
        </p:txBody>
      </p:sp>
      <p:sp>
        <p:nvSpPr>
          <p:cNvPr id="9" name="TextBox 8">
            <a:extLst>
              <a:ext uri="{FF2B5EF4-FFF2-40B4-BE49-F238E27FC236}">
                <a16:creationId xmlns:a16="http://schemas.microsoft.com/office/drawing/2014/main" id="{A0DDEF38-75B5-20A6-4644-1B629E68E006}"/>
              </a:ext>
            </a:extLst>
          </p:cNvPr>
          <p:cNvSpPr txBox="1"/>
          <p:nvPr/>
        </p:nvSpPr>
        <p:spPr>
          <a:xfrm>
            <a:off x="355095" y="2352870"/>
            <a:ext cx="1754659" cy="1200329"/>
          </a:xfrm>
          <a:prstGeom prst="rect">
            <a:avLst/>
          </a:prstGeom>
          <a:noFill/>
        </p:spPr>
        <p:txBody>
          <a:bodyPr wrap="square" rtlCol="0">
            <a:spAutoFit/>
          </a:bodyPr>
          <a:lstStyle/>
          <a:p>
            <a:r>
              <a:rPr lang="en-US" dirty="0">
                <a:solidFill>
                  <a:srgbClr val="FF9300"/>
                </a:solidFill>
              </a:rPr>
              <a:t>Families</a:t>
            </a:r>
            <a:r>
              <a:rPr lang="en-US" dirty="0"/>
              <a:t> are part of decision making at the school</a:t>
            </a:r>
          </a:p>
        </p:txBody>
      </p:sp>
      <p:sp>
        <p:nvSpPr>
          <p:cNvPr id="4" name="TextBox 3">
            <a:extLst>
              <a:ext uri="{FF2B5EF4-FFF2-40B4-BE49-F238E27FC236}">
                <a16:creationId xmlns:a16="http://schemas.microsoft.com/office/drawing/2014/main" id="{7566CF36-DF72-B7D6-ED0D-D70CEE73D1BF}"/>
              </a:ext>
            </a:extLst>
          </p:cNvPr>
          <p:cNvSpPr txBox="1"/>
          <p:nvPr/>
        </p:nvSpPr>
        <p:spPr>
          <a:xfrm>
            <a:off x="460064" y="4563114"/>
            <a:ext cx="11271872" cy="1477328"/>
          </a:xfrm>
          <a:prstGeom prst="rect">
            <a:avLst/>
          </a:prstGeom>
          <a:noFill/>
        </p:spPr>
        <p:txBody>
          <a:bodyPr wrap="square">
            <a:spAutoFit/>
          </a:bodyPr>
          <a:lstStyle/>
          <a:p>
            <a:r>
              <a:rPr lang="en-US" dirty="0"/>
              <a:t>According to research, in instances where parent engagement is the emphasis, student achievement is greater. “Family engagement can produce even better results—for students, for families, for schools, and for their communities” (</a:t>
            </a:r>
            <a:r>
              <a:rPr lang="en-US" dirty="0" err="1"/>
              <a:t>Ferlazzo</a:t>
            </a:r>
            <a:r>
              <a:rPr lang="en-US" dirty="0"/>
              <a:t> &amp; Hammond, 2009). </a:t>
            </a:r>
            <a:r>
              <a:rPr lang="en-US" dirty="0">
                <a:solidFill>
                  <a:srgbClr val="FF9300"/>
                </a:solidFill>
              </a:rPr>
              <a:t>When parent engagement is the focus, parents are in partnership with the school. In these parent-school partnerships, parents are welcomed, heard, and serve an integral role in the decision-making process</a:t>
            </a:r>
            <a:r>
              <a:rPr lang="en-US" dirty="0"/>
              <a:t>. </a:t>
            </a:r>
          </a:p>
        </p:txBody>
      </p:sp>
      <p:sp>
        <p:nvSpPr>
          <p:cNvPr id="3" name="TextBox 2">
            <a:extLst>
              <a:ext uri="{FF2B5EF4-FFF2-40B4-BE49-F238E27FC236}">
                <a16:creationId xmlns:a16="http://schemas.microsoft.com/office/drawing/2014/main" id="{580FD768-FB9A-B922-F199-76F0B2FD38E2}"/>
              </a:ext>
            </a:extLst>
          </p:cNvPr>
          <p:cNvSpPr txBox="1"/>
          <p:nvPr/>
        </p:nvSpPr>
        <p:spPr>
          <a:xfrm>
            <a:off x="157655" y="6337695"/>
            <a:ext cx="9574924" cy="369332"/>
          </a:xfrm>
          <a:prstGeom prst="rect">
            <a:avLst/>
          </a:prstGeom>
          <a:noFill/>
        </p:spPr>
        <p:txBody>
          <a:bodyPr wrap="square">
            <a:spAutoFit/>
          </a:bodyPr>
          <a:lstStyle/>
          <a:p>
            <a:r>
              <a:rPr lang="en-US" dirty="0">
                <a:hlinkClick r:id="rId4"/>
              </a:rPr>
              <a:t>https://parents4publicschools.org/family-involvement-vs-family-engagement-whats-the-difference/</a:t>
            </a:r>
            <a:r>
              <a:rPr lang="en-US" dirty="0"/>
              <a:t> </a:t>
            </a:r>
          </a:p>
        </p:txBody>
      </p:sp>
    </p:spTree>
    <p:extLst>
      <p:ext uri="{BB962C8B-B14F-4D97-AF65-F5344CB8AC3E}">
        <p14:creationId xmlns:p14="http://schemas.microsoft.com/office/powerpoint/2010/main" val="1948773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Template>
  <TotalTime>2782</TotalTime>
  <Words>5029</Words>
  <Application>Microsoft Macintosh PowerPoint</Application>
  <PresentationFormat>Widescreen</PresentationFormat>
  <Paragraphs>458</Paragraphs>
  <Slides>64</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Cooper Black</vt:lpstr>
      <vt:lpstr>Office Theme</vt:lpstr>
      <vt:lpstr>Building Better Family/School Partnerships</vt:lpstr>
      <vt:lpstr>PowerPoint Presentation</vt:lpstr>
      <vt:lpstr>PowerPoint Presentation</vt:lpstr>
      <vt:lpstr>PowerPoint Presentation</vt:lpstr>
      <vt:lpstr>PowerPoint Presentation</vt:lpstr>
      <vt:lpstr>PowerPoint Presentation</vt:lpstr>
      <vt:lpstr>PowerPoint Presentation</vt:lpstr>
      <vt:lpstr>Involvement, Engagement, Partnership What’s the difference?</vt:lpstr>
      <vt:lpstr>Involvement, Engagement, Partnership What’s the difference?</vt:lpstr>
      <vt:lpstr>Parent Partnerships: National PTA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Better Parent Partnerships</dc:title>
  <dc:creator>Kaahanui, Amanda K.</dc:creator>
  <cp:lastModifiedBy>Kaahanui, Amanda K.</cp:lastModifiedBy>
  <cp:revision>15</cp:revision>
  <cp:lastPrinted>2023-03-15T21:19:35Z</cp:lastPrinted>
  <dcterms:created xsi:type="dcterms:W3CDTF">2023-02-23T00:19:23Z</dcterms:created>
  <dcterms:modified xsi:type="dcterms:W3CDTF">2023-03-15T21:21:31Z</dcterms:modified>
</cp:coreProperties>
</file>